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8" r:id="rId4"/>
    <p:sldMasterId id="2147483789" r:id="rId5"/>
    <p:sldMasterId id="21474837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Proxima Nova"/>
      <p:regular r:id="rId50"/>
      <p:bold r:id="rId51"/>
      <p:italic r:id="rId52"/>
      <p:boldItalic r:id="rId53"/>
    </p:embeddedFont>
    <p:embeddedFont>
      <p:font typeface="Red Hat Text Medium"/>
      <p:regular r:id="rId54"/>
      <p:bold r:id="rId55"/>
      <p:italic r:id="rId56"/>
      <p:boldItalic r:id="rId57"/>
    </p:embeddedFont>
    <p:embeddedFont>
      <p:font typeface="M PLUS 1p"/>
      <p:regular r:id="rId58"/>
      <p:bold r:id="rId59"/>
    </p:embeddedFont>
    <p:embeddedFont>
      <p:font typeface="Overpass"/>
      <p:regular r:id="rId60"/>
      <p:bold r:id="rId61"/>
      <p:italic r:id="rId62"/>
      <p:boldItalic r:id="rId63"/>
    </p:embeddedFont>
    <p:embeddedFont>
      <p:font typeface="Red Hat Display Medium"/>
      <p:regular r:id="rId64"/>
      <p:bold r:id="rId65"/>
      <p:italic r:id="rId66"/>
      <p:boldItalic r:id="rId67"/>
    </p:embeddedFont>
    <p:embeddedFont>
      <p:font typeface="Overpass Light"/>
      <p:regular r:id="rId68"/>
      <p:bold r:id="rId69"/>
      <p:italic r:id="rId70"/>
      <p:boldItalic r:id="rId71"/>
    </p:embeddedFont>
    <p:embeddedFont>
      <p:font typeface="Red Hat Display"/>
      <p:regular r:id="rId72"/>
      <p:bold r:id="rId73"/>
      <p:italic r:id="rId74"/>
      <p:boldItalic r:id="rId75"/>
    </p:embeddedFont>
    <p:embeddedFont>
      <p:font typeface="Overpass SemiBold"/>
      <p:regular r:id="rId76"/>
      <p:bold r:id="rId77"/>
      <p:italic r:id="rId78"/>
      <p:boldItalic r:id="rId79"/>
    </p:embeddedFont>
    <p:embeddedFont>
      <p:font typeface="Red Hat Text"/>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Mono-regular.fntdata"/><Relationship Id="rId83" Type="http://schemas.openxmlformats.org/officeDocument/2006/relationships/font" Target="fonts/RedHatText-boldItalic.fntdata"/><Relationship Id="rId42" Type="http://schemas.openxmlformats.org/officeDocument/2006/relationships/slide" Target="slides/slide35.xml"/><Relationship Id="rId86" Type="http://schemas.openxmlformats.org/officeDocument/2006/relationships/font" Target="fonts/RobotoMono-italic.fntdata"/><Relationship Id="rId41" Type="http://schemas.openxmlformats.org/officeDocument/2006/relationships/slide" Target="slides/slide34.xml"/><Relationship Id="rId85" Type="http://schemas.openxmlformats.org/officeDocument/2006/relationships/font" Target="fonts/RobotoMono-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RobotoMono-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edHatText-regular.fntdata"/><Relationship Id="rId82" Type="http://schemas.openxmlformats.org/officeDocument/2006/relationships/font" Target="fonts/RedHatText-italic.fntdata"/><Relationship Id="rId81" Type="http://schemas.openxmlformats.org/officeDocument/2006/relationships/font" Target="fonts/RedHatTex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edHatDisplay-bold.fntdata"/><Relationship Id="rId72" Type="http://schemas.openxmlformats.org/officeDocument/2006/relationships/font" Target="fonts/RedHatDisplay-regular.fntdata"/><Relationship Id="rId31" Type="http://schemas.openxmlformats.org/officeDocument/2006/relationships/slide" Target="slides/slide24.xml"/><Relationship Id="rId75" Type="http://schemas.openxmlformats.org/officeDocument/2006/relationships/font" Target="fonts/RedHatDisplay-boldItalic.fntdata"/><Relationship Id="rId30" Type="http://schemas.openxmlformats.org/officeDocument/2006/relationships/slide" Target="slides/slide23.xml"/><Relationship Id="rId74" Type="http://schemas.openxmlformats.org/officeDocument/2006/relationships/font" Target="fonts/RedHatDisplay-italic.fntdata"/><Relationship Id="rId33" Type="http://schemas.openxmlformats.org/officeDocument/2006/relationships/slide" Target="slides/slide26.xml"/><Relationship Id="rId77" Type="http://schemas.openxmlformats.org/officeDocument/2006/relationships/font" Target="fonts/OverpassSemiBold-bold.fntdata"/><Relationship Id="rId32" Type="http://schemas.openxmlformats.org/officeDocument/2006/relationships/slide" Target="slides/slide25.xml"/><Relationship Id="rId76" Type="http://schemas.openxmlformats.org/officeDocument/2006/relationships/font" Target="fonts/OverpassSemiBold-regular.fntdata"/><Relationship Id="rId35" Type="http://schemas.openxmlformats.org/officeDocument/2006/relationships/slide" Target="slides/slide28.xml"/><Relationship Id="rId79" Type="http://schemas.openxmlformats.org/officeDocument/2006/relationships/font" Target="fonts/OverpassSemiBold-boldItalic.fntdata"/><Relationship Id="rId34" Type="http://schemas.openxmlformats.org/officeDocument/2006/relationships/slide" Target="slides/slide27.xml"/><Relationship Id="rId78" Type="http://schemas.openxmlformats.org/officeDocument/2006/relationships/font" Target="fonts/OverpassSemiBold-italic.fntdata"/><Relationship Id="rId71" Type="http://schemas.openxmlformats.org/officeDocument/2006/relationships/font" Target="fonts/OverpassLight-boldItalic.fntdata"/><Relationship Id="rId70" Type="http://schemas.openxmlformats.org/officeDocument/2006/relationships/font" Target="fonts/OverpassLigh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verpass-italic.fntdata"/><Relationship Id="rId61" Type="http://schemas.openxmlformats.org/officeDocument/2006/relationships/font" Target="fonts/Overpass-bold.fntdata"/><Relationship Id="rId20" Type="http://schemas.openxmlformats.org/officeDocument/2006/relationships/slide" Target="slides/slide13.xml"/><Relationship Id="rId64" Type="http://schemas.openxmlformats.org/officeDocument/2006/relationships/font" Target="fonts/RedHatDisplayMedium-regular.fntdata"/><Relationship Id="rId63" Type="http://schemas.openxmlformats.org/officeDocument/2006/relationships/font" Target="fonts/Overpass-boldItalic.fntdata"/><Relationship Id="rId22" Type="http://schemas.openxmlformats.org/officeDocument/2006/relationships/slide" Target="slides/slide15.xml"/><Relationship Id="rId66" Type="http://schemas.openxmlformats.org/officeDocument/2006/relationships/font" Target="fonts/RedHatDisplayMedium-italic.fntdata"/><Relationship Id="rId21" Type="http://schemas.openxmlformats.org/officeDocument/2006/relationships/slide" Target="slides/slide14.xml"/><Relationship Id="rId65" Type="http://schemas.openxmlformats.org/officeDocument/2006/relationships/font" Target="fonts/RedHatDisplayMedium-bold.fntdata"/><Relationship Id="rId24" Type="http://schemas.openxmlformats.org/officeDocument/2006/relationships/slide" Target="slides/slide17.xml"/><Relationship Id="rId68" Type="http://schemas.openxmlformats.org/officeDocument/2006/relationships/font" Target="fonts/OverpassLight-regular.fntdata"/><Relationship Id="rId23" Type="http://schemas.openxmlformats.org/officeDocument/2006/relationships/slide" Target="slides/slide16.xml"/><Relationship Id="rId67" Type="http://schemas.openxmlformats.org/officeDocument/2006/relationships/font" Target="fonts/RedHatDisplayMedium-boldItalic.fntdata"/><Relationship Id="rId60" Type="http://schemas.openxmlformats.org/officeDocument/2006/relationships/font" Target="fonts/Overpass-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verpassLigh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4.xml"/><Relationship Id="rId55" Type="http://schemas.openxmlformats.org/officeDocument/2006/relationships/font" Target="fonts/RedHatTextMedium-bold.fntdata"/><Relationship Id="rId10" Type="http://schemas.openxmlformats.org/officeDocument/2006/relationships/slide" Target="slides/slide3.xml"/><Relationship Id="rId54" Type="http://schemas.openxmlformats.org/officeDocument/2006/relationships/font" Target="fonts/RedHatTextMedium-regular.fntdata"/><Relationship Id="rId13" Type="http://schemas.openxmlformats.org/officeDocument/2006/relationships/slide" Target="slides/slide6.xml"/><Relationship Id="rId57" Type="http://schemas.openxmlformats.org/officeDocument/2006/relationships/font" Target="fonts/RedHatTextMedium-boldItalic.fntdata"/><Relationship Id="rId12" Type="http://schemas.openxmlformats.org/officeDocument/2006/relationships/slide" Target="slides/slide5.xml"/><Relationship Id="rId56" Type="http://schemas.openxmlformats.org/officeDocument/2006/relationships/font" Target="fonts/RedHatTextMedium-italic.fntdata"/><Relationship Id="rId15" Type="http://schemas.openxmlformats.org/officeDocument/2006/relationships/slide" Target="slides/slide8.xml"/><Relationship Id="rId59" Type="http://schemas.openxmlformats.org/officeDocument/2006/relationships/font" Target="fonts/MPLUS1p-bold.fntdata"/><Relationship Id="rId14" Type="http://schemas.openxmlformats.org/officeDocument/2006/relationships/slide" Target="slides/slide7.xml"/><Relationship Id="rId58" Type="http://schemas.openxmlformats.org/officeDocument/2006/relationships/font" Target="fonts/MPLUS1p-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4763741" TargetMode="External"/><Relationship Id="rId3" Type="http://schemas.openxmlformats.org/officeDocument/2006/relationships/hyperlink" Target="https://access.redhat.com/articles/5436171"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openshift-docs/pull/14563/files#diff-56052e748d888ef434f910606f960260R32"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url?q=https://www.haproxy.com/blog/layer-4-load-balancing-direct-server-return-mode&amp;sa=D&amp;ust=1599168653907000&amp;usg=AFQjCNF1_mz1OEGfZUQqPTGuDjb9K39SUg" TargetMode="External"/><Relationship Id="rId3" Type="http://schemas.openxmlformats.org/officeDocument/2006/relationships/hyperlink" Target="https://www.youtube.com/watch?reload=9&amp;time_continue=338&amp;v=eqOH_LOGaKo&amp;feature=emb_log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shift/machine-config-operator/blob/master/templates/master/00-master/vsphere/files/vsphere-keepalived-keepalived.yaml#L32" TargetMode="External"/><Relationship Id="rId3" Type="http://schemas.openxmlformats.org/officeDocument/2006/relationships/hyperlink" Target="https://github.com/openshift/machine-config-operator/blob/master/templates/master/00-master/vsphere/files/vsphere-keepalived-keepalived.yaml#L50" TargetMode="External"/><Relationship Id="rId4" Type="http://schemas.openxmlformats.org/officeDocument/2006/relationships/hyperlink" Target="https://github.com/openshift/baremetal-runtimecfg" TargetMode="External"/><Relationship Id="rId5" Type="http://schemas.openxmlformats.org/officeDocument/2006/relationships/hyperlink" Target="https://github.com/openshift/baremetal-runtimecfg/blob/master/pkg/config/node.go#L165-L183" TargetMode="External"/><Relationship Id="rId6" Type="http://schemas.openxmlformats.org/officeDocument/2006/relationships/hyperlink" Target="https://github.com/openshift/baremetal-runtimecfg/blob/master/pkg/utils/utils.go#L22-L29" TargetMode="External"/><Relationship Id="rId7" Type="http://schemas.openxmlformats.org/officeDocument/2006/relationships/hyperlink" Target="https://en.wikipedia.org/wiki/Fletcher%27s_checksum" TargetMode="External"/><Relationship Id="rId8" Type="http://schemas.openxmlformats.org/officeDocument/2006/relationships/hyperlink" Target="https://github.com/openshift/installer/blob/master/docs/user/metal/install_ipi.md"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21ee6883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21ee688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2226f68e6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2226f68e6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dab1a39ee_33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dab1a39ee_33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21ee6883a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121ee6883a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21f74858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21f74858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bdab1a39ee_33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bdab1a39ee_33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bdab1a39ee_33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bdab1a39ee_33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bdab1a39ee_33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bdab1a39ee_33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bdab1a39ee_33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bdab1a39ee_33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NodePort allow exposing non-standard ports for a service on all nodes in the cluster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the node receiving the traffic doesn't have the target service running, the traffic is redirected to a node which has the pod running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it is easier to configure than external IPs and Ingress (prev slide), it is a wasteful use of scarce port resources and it requires more privileges.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bdab1a39ee_33_2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bdab1a39ee_33_2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External IP allows assigning an external IP to a service so that client outside of the OpenShift cluster can connect to services inside the Openshift cluster (e.g. database, JMS broker) on that port. This is particularly useful for services that are running on ports other than 80/433, otherwise router is a more suitable alternative. It is also useful when the client needs to know a specific IP for the service in order to open firewalls or </a:t>
            </a:r>
            <a:r>
              <a:rPr lang="en">
                <a:solidFill>
                  <a:schemeClr val="dk1"/>
                </a:solidFill>
              </a:rPr>
              <a:t>while-list</a:t>
            </a:r>
            <a:r>
              <a:rPr lang="en">
                <a:solidFill>
                  <a:schemeClr val="dk1"/>
                </a:solidFill>
              </a:rPr>
              <a:t> it in their own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external IP address is guaranteed to be assigned to a maximum of one service. This ensures that each service can simply expose its chosen ports regardless of the ports exposed by other services.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external IP address itself is not managed by the underlying Kubernetes infrastructure and must be maintained and provided by a cluster administrator. Managing external IPs is not convenient since application users cannot create external IP addresses themselves, and must work with cluster administrators to allocate an address for their usage. There is also no protections in place to restrict the usage of a particular external address configured within the cluster.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IP self-service is a functionality within OpenShift to streamline the allocation of External IP’s for accessing to services in the cluster. Cluster administrators can designate a range of addresses using a CIDR notation which allows an application user to make a request against the cluster for an external IP address. When a service is configured with the type LoadBalancer, an External IP address will be automatically assigned from the designated range.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Ingress is supported for non-cloud clusters. For cloud (GCE, AWS, and OpenStack) clusters, cloud provider’s load balancer service can be used to automatically deploy a load balancer to target the service’s endpoints.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IP failover pods are responsible for providing the external IP range (Virtual IPs) and would run on one or more of the nodes (more than one for high availability) in the cluster or they can just run on the HAProxy (router) nodes.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OpenShift cluster administrator must ensure that the external IP address pool terminates at one or more nodes in the cluster.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bdab1a39ee_33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bdab1a39ee_33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21f748589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21f748589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bdab1a39ee_33_2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bdab1a39ee_33_2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bdab1a39ee_33_2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bdab1a39ee_33_2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cb82e53798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cb82e53798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list of Red Hat GA’d CNI plugins is here:  </a:t>
            </a:r>
            <a:r>
              <a:rPr lang="en" u="sng">
                <a:solidFill>
                  <a:schemeClr val="hlink"/>
                </a:solidFill>
                <a:hlinkClick r:id="rId2"/>
              </a:rPr>
              <a:t>https://access.redhat.com/articles/4763741</a:t>
            </a:r>
            <a:endParaRPr/>
          </a:p>
          <a:p>
            <a:pPr indent="0" lvl="0" marL="0" rtl="0" algn="l">
              <a:spcBef>
                <a:spcPts val="0"/>
              </a:spcBef>
              <a:spcAft>
                <a:spcPts val="0"/>
              </a:spcAft>
              <a:buClr>
                <a:schemeClr val="dk1"/>
              </a:buClr>
              <a:buSzPts val="1100"/>
              <a:buFont typeface="Arial"/>
              <a:buNone/>
            </a:pPr>
            <a:r>
              <a:rPr lang="en"/>
              <a:t>The public-facing list of third-party certified CNI plugins is here: </a:t>
            </a:r>
            <a:r>
              <a:rPr lang="en" u="sng">
                <a:solidFill>
                  <a:schemeClr val="hlink"/>
                </a:solidFill>
                <a:hlinkClick r:id="rId3"/>
              </a:rPr>
              <a:t>https://access.redhat.com/articles/5436171</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bdab1a39ee_33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bdab1a39ee_33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bdab1a39ee_33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bdab1a39ee_33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OpenShift 4 clusters are using OpenShift SDN NetworkPolicy as the default networking solution. The default behavior is wide-open network across projects/namespaces (no policies applied). It is possible to install the cluster in a multitenant mode as an install-time configuration option. In this scenario, all projects/namespaces are network isolated from each other by default, but all can be accessed by the router and can access the cluster registry and other internal services. When installed in this mode, the SDN operator configures the cluster’s project request template to ensure that all new projects/namespaces have isolating policy objects.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bdab1a39ee_33_2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bdab1a39ee_33_2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default Mode is NetworkPolicy in 4.x.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operator will use its host MTU to auto-calculate a reasonable default value for the cluster MTU.  For example, on AWS (MTU 9001), the MTU will be set to 9001 - 50 = 8951, automatically (VXLAN consumes 50 bytes/packet, so the number is adjusted to accommodate).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bdab1a39ee_33_2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bdab1a39ee_33_2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Pods are connected via an overlay network which enables IP-per-Pod networking and direct pod-to-pod communication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Pod IPs are independent of the physical network the OpenShift Nodes are connected to</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bdab1a39ee_33_2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bdab1a39ee_33_2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bdab1a39ee_33_2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bdab1a39ee_33_2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bdab1a39ee_33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bdab1a39ee_33_2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293492c9d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293492c9d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Overpass"/>
              <a:ea typeface="Overpass"/>
              <a:cs typeface="Overpass"/>
              <a:sym typeface="Overpas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bdab1a39ee_33_3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bdab1a39ee_33_3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bdab1a39ee_33_3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bdab1a39ee_33_3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bdab1a39ee_33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bdab1a39ee_33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chemeClr val="dk1"/>
                </a:solidFill>
                <a:latin typeface="Overpass Light"/>
                <a:ea typeface="Overpass Light"/>
                <a:cs typeface="Overpass Light"/>
                <a:sym typeface="Overpass Light"/>
              </a:rPr>
              <a:t>Cluster Network Operator controls configuration and lifecycle of ovn-kubernetes control plane (masters and nodes)</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100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Master has no direct interaction with data plane</a:t>
            </a:r>
            <a:endParaRPr>
              <a:solidFill>
                <a:schemeClr val="dk1"/>
              </a:solidFill>
              <a:latin typeface="Overpass Light"/>
              <a:ea typeface="Overpass Light"/>
              <a:cs typeface="Overpass Light"/>
              <a:sym typeface="Overpass Light"/>
            </a:endParaRPr>
          </a:p>
          <a:p>
            <a:pPr indent="-298450" lvl="0" marL="4000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All components can be replicated to maintain high availability</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active/passive</a:t>
            </a:r>
            <a:endParaRPr>
              <a:solidFill>
                <a:schemeClr val="dk1"/>
              </a:solidFill>
              <a:latin typeface="Overpass Light"/>
              <a:ea typeface="Overpass Light"/>
              <a:cs typeface="Overpass Light"/>
              <a:sym typeface="Overpass Light"/>
            </a:endParaRPr>
          </a:p>
          <a:p>
            <a:pPr indent="-298450" lvl="1" marL="857250" rtl="0" algn="l">
              <a:lnSpc>
                <a:spcPct val="115000"/>
              </a:lnSpc>
              <a:spcBef>
                <a:spcPts val="0"/>
              </a:spcBef>
              <a:spcAft>
                <a:spcPts val="0"/>
              </a:spcAft>
              <a:buClr>
                <a:schemeClr val="dk1"/>
              </a:buClr>
              <a:buSzPts val="1100"/>
              <a:buFont typeface="Overpass Light"/>
              <a:buChar char="○"/>
            </a:pPr>
            <a:r>
              <a:rPr lang="en">
                <a:solidFill>
                  <a:schemeClr val="dk1"/>
                </a:solidFill>
                <a:latin typeface="Overpass Light"/>
                <a:ea typeface="Overpass Light"/>
                <a:cs typeface="Overpass Light"/>
                <a:sym typeface="Overpass Light"/>
              </a:rPr>
              <a:t>RAFT</a:t>
            </a:r>
            <a:endParaRPr sz="7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bdab1a39ee_33_3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bdab1a39ee_33_3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00050" rtl="0" algn="l">
              <a:lnSpc>
                <a:spcPct val="115000"/>
              </a:lnSpc>
              <a:spcBef>
                <a:spcPts val="100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 components run as a HostNetwork kubelet-managed daemonset on every node</a:t>
            </a:r>
            <a:endParaRPr sz="1200">
              <a:solidFill>
                <a:schemeClr val="dk1"/>
              </a:solidFill>
              <a:latin typeface="Overpass Light"/>
              <a:ea typeface="Overpass Light"/>
              <a:cs typeface="Overpass Light"/>
              <a:sym typeface="Overpass Light"/>
            </a:endParaRPr>
          </a:p>
          <a:p>
            <a:pPr indent="-304800" lvl="0" marL="400050" rtl="0" algn="l">
              <a:lnSpc>
                <a:spcPct val="115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Nodes communicate using the standard GENEVE protocol</a:t>
            </a:r>
            <a:endParaRPr sz="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2226f68e6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2226f68e6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12226f68e6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12226f68e6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12226f68e6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12226f68e6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bdab1a39ee_33_3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bdab1a39ee_33_3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bdab1a39ee_33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bdab1a39ee_33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b="1" lang="en" sz="1200">
                <a:solidFill>
                  <a:schemeClr val="dk1"/>
                </a:solidFill>
                <a:latin typeface="Overpass"/>
                <a:ea typeface="Overpass"/>
                <a:cs typeface="Overpass"/>
                <a:sym typeface="Overpass"/>
              </a:rPr>
              <a:t>Multus Enables Multiple Networks &amp; New Functionality to Existing Networking</a:t>
            </a:r>
            <a:endParaRPr sz="1200">
              <a:solidFill>
                <a:schemeClr val="dk1"/>
              </a:solidFill>
              <a:latin typeface="Overpass Light"/>
              <a:ea typeface="Overpass Light"/>
              <a:cs typeface="Overpass Light"/>
              <a:sym typeface="Overpass Light"/>
            </a:endParaRPr>
          </a:p>
          <a:p>
            <a:pPr indent="0" lvl="0" marL="0" rtl="0" algn="l">
              <a:lnSpc>
                <a:spcPct val="120000"/>
              </a:lnSpc>
              <a:spcBef>
                <a:spcPts val="1000"/>
              </a:spcBef>
              <a:spcAft>
                <a:spcPts val="0"/>
              </a:spcAft>
              <a:buClr>
                <a:schemeClr val="dk1"/>
              </a:buClr>
              <a:buSzPts val="1100"/>
              <a:buFont typeface="Arial"/>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a:p>
            <a:pPr indent="-177800" lvl="0" marL="342900" rtl="0" algn="l">
              <a:lnSpc>
                <a:spcPct val="140000"/>
              </a:lnSpc>
              <a:spcBef>
                <a:spcPts val="100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Create pod annotation(s) to call out a list of intended network attachments...</a:t>
            </a:r>
            <a:endParaRPr sz="1000">
              <a:solidFill>
                <a:schemeClr val="dk1"/>
              </a:solidFill>
              <a:latin typeface="Overpass Light"/>
              <a:ea typeface="Overpass Light"/>
              <a:cs typeface="Overpass Light"/>
              <a:sym typeface="Overpass Light"/>
            </a:endParaRPr>
          </a:p>
          <a:p>
            <a:pPr indent="-177800" lvl="0" marL="342900" rtl="0" algn="l">
              <a:lnSpc>
                <a:spcPct val="140000"/>
              </a:lnSpc>
              <a:spcBef>
                <a:spcPts val="0"/>
              </a:spcBef>
              <a:spcAft>
                <a:spcPts val="0"/>
              </a:spcAft>
              <a:buClr>
                <a:schemeClr val="dk1"/>
              </a:buClr>
              <a:buSzPts val="1000"/>
              <a:buFont typeface="Overpass Light"/>
              <a:buAutoNum type="arabicPeriod"/>
            </a:pPr>
            <a:r>
              <a:rPr lang="en" sz="1000">
                <a:solidFill>
                  <a:schemeClr val="dk1"/>
                </a:solidFill>
                <a:latin typeface="Overpass Light"/>
                <a:ea typeface="Overpass Light"/>
                <a:cs typeface="Overpass Light"/>
                <a:sym typeface="Overpass Light"/>
              </a:rPr>
              <a:t>...each pointing to CNI network configurations packed inside CRD objects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Multus allows pods to have multiple network interface connections that can address various use cases; for example:</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Splitting the control/data plane traffic, mostly applicable to vnf/cnf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Clr>
                <a:schemeClr val="dk1"/>
              </a:buClr>
              <a:buSzPts val="1100"/>
              <a:buFont typeface="Arial"/>
              <a:buNone/>
            </a:pPr>
            <a:r>
              <a:rPr lang="en" sz="1000">
                <a:solidFill>
                  <a:schemeClr val="dk1"/>
                </a:solidFill>
                <a:latin typeface="Overpass Light"/>
                <a:ea typeface="Overpass Light"/>
                <a:cs typeface="Overpass Light"/>
                <a:sym typeface="Overpass Light"/>
              </a:rPr>
              <a:t>Legacy/storage intensive applications</a:t>
            </a:r>
            <a:endParaRPr sz="10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000">
                <a:solidFill>
                  <a:schemeClr val="dk1"/>
                </a:solidFill>
                <a:latin typeface="Overpass Light"/>
                <a:ea typeface="Overpass Light"/>
                <a:cs typeface="Overpass Light"/>
                <a:sym typeface="Overpass Light"/>
              </a:rPr>
              <a:t>Multitenant networks</a:t>
            </a:r>
            <a:endParaRPr sz="10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bdab1a39ee_33_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bdab1a39ee_33_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ARM support targets nVidia/Mellanox collaboration for BlueField-2 DPU.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2226f68e69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12226f68e6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bdab1a39ee_33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bdab1a39ee_33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OCP 4 includes the capability to use SR-IOV hardware on nodes, which enables you to attach SR-IOV virtual function (VF) interfaces to Pods in addition to other network interfaces.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Two components are required to provide this capability: the SR-IOV network device plug-in and the SR-IOV CNI plug-in: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network device plug-in is a Kubernetes device plug-in for discovering, advertising, and allocating SR-IOV network virtual function (VF) resources. Device plug-ins are used in Kubernetes to enable the use of limited resources, typically in physical devices. Device plug-ins give the Kubernetes scheduler awareness of which resources are exhausted, allowing Pods to be scheduled to worker nodes that have sufficient resources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SR-IOV CNI plug-in plumbs VF interfaces allocated from the SR-IOV device plug-in directly into a Pod.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Further detailed information on the very specific NIC models that we are initially targeting for SR-IOV implementation: </a:t>
            </a:r>
            <a:endParaRPr>
              <a:solidFill>
                <a:schemeClr val="dk1"/>
              </a:solidFill>
            </a:endParaRPr>
          </a:p>
          <a:p>
            <a:pPr indent="0" lvl="0" marL="0" rtl="0" algn="l">
              <a:spcBef>
                <a:spcPts val="0"/>
              </a:spcBef>
              <a:spcAft>
                <a:spcPts val="0"/>
              </a:spcAft>
              <a:buNone/>
            </a:pPr>
            <a:r>
              <a:rPr lang="en">
                <a:solidFill>
                  <a:schemeClr val="dk1"/>
                </a:solidFill>
              </a:rPr>
              <a:t>* Intel XXV710-DA2 25G card with vendor ID 0x8086 and device ID 0x158b</a:t>
            </a:r>
            <a:endParaRPr>
              <a:solidFill>
                <a:schemeClr val="dk1"/>
              </a:solidFill>
            </a:endParaRPr>
          </a:p>
          <a:p>
            <a:pPr indent="0" lvl="0" marL="0" rtl="0" algn="l">
              <a:spcBef>
                <a:spcPts val="0"/>
              </a:spcBef>
              <a:spcAft>
                <a:spcPts val="0"/>
              </a:spcAft>
              <a:buNone/>
            </a:pPr>
            <a:r>
              <a:rPr lang="en">
                <a:solidFill>
                  <a:schemeClr val="dk1"/>
                </a:solidFill>
              </a:rPr>
              <a:t>* Mellanox MT27710 Family [ConnectX-4 Lx] 25G card with vendor ID 0x15b3 and device ID 0x1015</a:t>
            </a:r>
            <a:endParaRPr>
              <a:solidFill>
                <a:schemeClr val="dk1"/>
              </a:solidFill>
            </a:endParaRPr>
          </a:p>
          <a:p>
            <a:pPr indent="0" lvl="0" marL="0" rtl="0" algn="l">
              <a:spcBef>
                <a:spcPts val="0"/>
              </a:spcBef>
              <a:spcAft>
                <a:spcPts val="0"/>
              </a:spcAft>
              <a:buNone/>
            </a:pPr>
            <a:r>
              <a:rPr lang="en">
                <a:solidFill>
                  <a:schemeClr val="dk1"/>
                </a:solidFill>
              </a:rPr>
              <a:t>* Mellanox MT27800 Family [ConnectX-5] 100G card with vendor ID 0x15b3 and device ID 0x1017</a:t>
            </a:r>
            <a:endParaRPr>
              <a:solidFill>
                <a:schemeClr val="dk1"/>
              </a:solidFill>
            </a:endParaRPr>
          </a:p>
          <a:p>
            <a:pPr indent="0" lvl="0" marL="0" rtl="0" algn="l">
              <a:spcBef>
                <a:spcPts val="0"/>
              </a:spcBef>
              <a:spcAft>
                <a:spcPts val="0"/>
              </a:spcAft>
              <a:buNone/>
            </a:pPr>
            <a:r>
              <a:rPr lang="en">
                <a:solidFill>
                  <a:schemeClr val="dk1"/>
                </a:solidFill>
              </a:rPr>
              <a:t>(See also: </a:t>
            </a:r>
            <a:r>
              <a:rPr lang="en" u="sng">
                <a:solidFill>
                  <a:srgbClr val="0097A7"/>
                </a:solidFill>
                <a:hlinkClick r:id="rId2">
                  <a:extLst>
                    <a:ext uri="{A12FA001-AC4F-418D-AE19-62706E023703}">
                      <ahyp:hlinkClr val="tx"/>
                    </a:ext>
                  </a:extLst>
                </a:hlinkClick>
              </a:rPr>
              <a:t>https://github.com/openshift/openshift-docs/pull/14563/files#diff-56052e748d888ef434f910606f960260R32</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will add more NICs in future releases.</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200">
              <a:solidFill>
                <a:schemeClr val="dk1"/>
              </a:solidFill>
              <a:latin typeface="Overpass Light"/>
              <a:ea typeface="Overpass Light"/>
              <a:cs typeface="Overpass Light"/>
              <a:sym typeface="Overpass Light"/>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bdab1a39ee_33_3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1" name="Google Shape;2381;gbdab1a39ee_33_3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Achive high performance by attaching an SR-IOV device to your pod as a second network interface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121ee6883a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121ee6883a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2226f68e6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12226f68e6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226f68e6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226f68e6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2226f68e6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12226f68e6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 to </a:t>
            </a:r>
            <a:r>
              <a:rPr lang="en" u="sng">
                <a:solidFill>
                  <a:schemeClr val="hlink"/>
                </a:solidFill>
                <a:hlinkClick r:id="rId2"/>
              </a:rPr>
              <a:t>here</a:t>
            </a:r>
            <a:r>
              <a:rPr lang="en"/>
              <a:t> and </a:t>
            </a:r>
            <a:r>
              <a:rPr lang="en" u="sng">
                <a:solidFill>
                  <a:schemeClr val="hlink"/>
                </a:solidFill>
                <a:hlinkClick r:id="rId3"/>
              </a:rPr>
              <a:t>here</a:t>
            </a:r>
            <a:r>
              <a:rPr lang="en"/>
              <a:t> for details on how HAProxy forwards traffic and the path data takes (thanks to Fred Herrmann for details!)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2226f68e6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12226f68e6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12226f68e6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12226f68e6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trail for #5...</a:t>
            </a:r>
            <a:endParaRPr/>
          </a:p>
          <a:p>
            <a:pPr indent="-298450" lvl="0" marL="457200" rtl="0" algn="l">
              <a:spcBef>
                <a:spcPts val="0"/>
              </a:spcBef>
              <a:spcAft>
                <a:spcPts val="0"/>
              </a:spcAft>
              <a:buSzPts val="1100"/>
              <a:buChar char="●"/>
            </a:pPr>
            <a:r>
              <a:rPr lang="en"/>
              <a:t>VRRIP IDs are used in the keepalived conf </a:t>
            </a:r>
            <a:r>
              <a:rPr lang="en" u="sng">
                <a:solidFill>
                  <a:schemeClr val="hlink"/>
                </a:solidFill>
                <a:hlinkClick r:id="rId2"/>
              </a:rPr>
              <a:t>here</a:t>
            </a:r>
            <a:r>
              <a:rPr lang="en"/>
              <a:t> and </a:t>
            </a:r>
            <a:r>
              <a:rPr lang="en" u="sng">
                <a:solidFill>
                  <a:schemeClr val="hlink"/>
                </a:solidFill>
                <a:hlinkClick r:id="rId3"/>
              </a:rPr>
              <a:t>here</a:t>
            </a:r>
            <a:r>
              <a:rPr lang="en"/>
              <a:t> (also applies for other on-prem IPI)</a:t>
            </a:r>
            <a:endParaRPr/>
          </a:p>
          <a:p>
            <a:pPr indent="-298450" lvl="0" marL="457200" rtl="0" algn="l">
              <a:spcBef>
                <a:spcPts val="0"/>
              </a:spcBef>
              <a:spcAft>
                <a:spcPts val="0"/>
              </a:spcAft>
              <a:buSzPts val="1100"/>
              <a:buChar char="●"/>
            </a:pPr>
            <a:r>
              <a:rPr lang="en"/>
              <a:t>The IDs are generated using the </a:t>
            </a:r>
            <a:r>
              <a:rPr lang="en" u="sng">
                <a:solidFill>
                  <a:schemeClr val="hlink"/>
                </a:solidFill>
                <a:hlinkClick r:id="rId4"/>
              </a:rPr>
              <a:t>baremetal-runtimecfg</a:t>
            </a:r>
            <a:r>
              <a:rPr lang="en"/>
              <a:t> utility with </a:t>
            </a:r>
            <a:r>
              <a:rPr lang="en" u="sng">
                <a:solidFill>
                  <a:schemeClr val="hlink"/>
                </a:solidFill>
                <a:hlinkClick r:id="rId5"/>
              </a:rPr>
              <a:t>this function</a:t>
            </a:r>
            <a:endParaRPr/>
          </a:p>
          <a:p>
            <a:pPr indent="-298450" lvl="0" marL="457200" rtl="0" algn="l">
              <a:spcBef>
                <a:spcPts val="0"/>
              </a:spcBef>
              <a:spcAft>
                <a:spcPts val="0"/>
              </a:spcAft>
              <a:buSzPts val="1100"/>
              <a:buChar char="●"/>
            </a:pPr>
            <a:r>
              <a:rPr lang="en"/>
              <a:t>The function above uses </a:t>
            </a:r>
            <a:r>
              <a:rPr lang="en" u="sng">
                <a:solidFill>
                  <a:schemeClr val="hlink"/>
                </a:solidFill>
                <a:hlinkClick r:id="rId6"/>
              </a:rPr>
              <a:t>an implementation</a:t>
            </a:r>
            <a:r>
              <a:rPr lang="en"/>
              <a:t> of </a:t>
            </a:r>
            <a:r>
              <a:rPr lang="en" u="sng">
                <a:solidFill>
                  <a:schemeClr val="hlink"/>
                </a:solidFill>
                <a:hlinkClick r:id="rId7"/>
              </a:rPr>
              <a:t>the fletcher checksum</a:t>
            </a:r>
            <a:r>
              <a:rPr lang="en"/>
              <a:t> based on the cluster name</a:t>
            </a:r>
            <a:endParaRPr/>
          </a:p>
          <a:p>
            <a:pPr indent="-298450" lvl="0" marL="457200" rtl="0" algn="l">
              <a:spcBef>
                <a:spcPts val="0"/>
              </a:spcBef>
              <a:spcAft>
                <a:spcPts val="0"/>
              </a:spcAft>
              <a:buSzPts val="1100"/>
              <a:buChar char="●"/>
            </a:pPr>
            <a:r>
              <a:rPr lang="en"/>
              <a:t>The result is checked for internal collisions (do the API and ingress IDs match?) but there is no logic to check if there is an existing VRRP instance running with that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check for and prevent VRRP ID collisions, use the command “</a:t>
            </a:r>
            <a:r>
              <a:rPr lang="en">
                <a:solidFill>
                  <a:schemeClr val="dk1"/>
                </a:solidFill>
                <a:highlight>
                  <a:srgbClr val="FFFFFF"/>
                </a:highlight>
              </a:rPr>
              <a:t>podman run quay.io/openshift/origin-baremetal-runtimecfg:4.5 vr-ids &lt;cluster name&gt;” for each of the clusters.  Note that this is documented </a:t>
            </a:r>
            <a:r>
              <a:rPr lang="en" u="sng">
                <a:solidFill>
                  <a:schemeClr val="hlink"/>
                </a:solidFill>
                <a:highlight>
                  <a:srgbClr val="FFFFFF"/>
                </a:highlight>
                <a:hlinkClick r:id="rId8"/>
              </a:rPr>
              <a:t>here</a:t>
            </a:r>
            <a:r>
              <a:rPr lang="en">
                <a:solidFill>
                  <a:schemeClr val="dk1"/>
                </a:solidFill>
                <a:highlight>
                  <a:srgbClr val="FFFFFF"/>
                </a:highlight>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4.png"/><Relationship Id="rId4" Type="http://schemas.openxmlformats.org/officeDocument/2006/relationships/image" Target="../media/image8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4.png"/><Relationship Id="rId4" Type="http://schemas.openxmlformats.org/officeDocument/2006/relationships/image" Target="../media/image8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45.png"/><Relationship Id="rId7"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8.png"/><Relationship Id="rId4" Type="http://schemas.openxmlformats.org/officeDocument/2006/relationships/image" Target="../media/image60.png"/><Relationship Id="rId5" Type="http://schemas.openxmlformats.org/officeDocument/2006/relationships/image" Target="../media/image5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9.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8.png"/><Relationship Id="rId4" Type="http://schemas.openxmlformats.org/officeDocument/2006/relationships/image" Target="../media/image2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1343" name="Shape 1343"/>
        <p:cNvGrpSpPr/>
        <p:nvPr/>
      </p:nvGrpSpPr>
      <p:grpSpPr>
        <a:xfrm>
          <a:off x="0" y="0"/>
          <a:ext cx="0" cy="0"/>
          <a:chOff x="0" y="0"/>
          <a:chExt cx="0" cy="0"/>
        </a:xfrm>
      </p:grpSpPr>
      <p:cxnSp>
        <p:nvCxnSpPr>
          <p:cNvPr id="1344" name="Google Shape;1344;p10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45" name="Google Shape;1345;p103"/>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46" name="Google Shape;1346;p10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47" name="Google Shape;1347;p1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48" name="Google Shape;1348;p10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49" name="Google Shape;1349;p103"/>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50" name="Google Shape;1350;p103"/>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51" name="Google Shape;1351;p103"/>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52" name="Google Shape;1352;p103"/>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53" name="Google Shape;1353;p103"/>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1354" name="Shape 1354"/>
        <p:cNvGrpSpPr/>
        <p:nvPr/>
      </p:nvGrpSpPr>
      <p:grpSpPr>
        <a:xfrm>
          <a:off x="0" y="0"/>
          <a:ext cx="0" cy="0"/>
          <a:chOff x="0" y="0"/>
          <a:chExt cx="0" cy="0"/>
        </a:xfrm>
      </p:grpSpPr>
      <p:sp>
        <p:nvSpPr>
          <p:cNvPr id="1355" name="Google Shape;1355;p104"/>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56" name="Google Shape;1356;p10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57" name="Google Shape;1357;p104"/>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58" name="Google Shape;1358;p10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59" name="Google Shape;1359;p1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60" name="Google Shape;1360;p104"/>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61" name="Google Shape;1361;p104"/>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62" name="Google Shape;1362;p104"/>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363" name="Shape 1363"/>
        <p:cNvGrpSpPr/>
        <p:nvPr/>
      </p:nvGrpSpPr>
      <p:grpSpPr>
        <a:xfrm>
          <a:off x="0" y="0"/>
          <a:ext cx="0" cy="0"/>
          <a:chOff x="0" y="0"/>
          <a:chExt cx="0" cy="0"/>
        </a:xfrm>
      </p:grpSpPr>
      <p:sp>
        <p:nvSpPr>
          <p:cNvPr id="1364" name="Google Shape;1364;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65" name="Google Shape;1365;p1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66" name="Google Shape;1366;p10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367" name="Google Shape;1367;p105"/>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368" name="Google Shape;1368;p1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69" name="Google Shape;1369;p1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70" name="Google Shape;1370;p105"/>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1371" name="Google Shape;1371;p105"/>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372" name="Shape 1372"/>
        <p:cNvGrpSpPr/>
        <p:nvPr/>
      </p:nvGrpSpPr>
      <p:grpSpPr>
        <a:xfrm>
          <a:off x="0" y="0"/>
          <a:ext cx="0" cy="0"/>
          <a:chOff x="0" y="0"/>
          <a:chExt cx="0" cy="0"/>
        </a:xfrm>
      </p:grpSpPr>
      <p:sp>
        <p:nvSpPr>
          <p:cNvPr id="1373" name="Google Shape;1373;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74" name="Google Shape;1374;p1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75" name="Google Shape;1375;p1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76" name="Google Shape;1376;p1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77" name="Google Shape;1377;p1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8" name="Google Shape;1378;p1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9" name="Google Shape;1379;p1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80" name="Google Shape;1380;p10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381" name="Shape 1381"/>
        <p:cNvGrpSpPr/>
        <p:nvPr/>
      </p:nvGrpSpPr>
      <p:grpSpPr>
        <a:xfrm>
          <a:off x="0" y="0"/>
          <a:ext cx="0" cy="0"/>
          <a:chOff x="0" y="0"/>
          <a:chExt cx="0" cy="0"/>
        </a:xfrm>
      </p:grpSpPr>
      <p:sp>
        <p:nvSpPr>
          <p:cNvPr id="1382" name="Google Shape;1382;p10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383" name="Google Shape;1383;p1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384" name="Google Shape;1384;p1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85" name="Google Shape;1385;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386" name="Google Shape;1386;p10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387" name="Google Shape;1387;p10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388" name="Google Shape;1388;p1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389" name="Shape 1389"/>
        <p:cNvGrpSpPr/>
        <p:nvPr/>
      </p:nvGrpSpPr>
      <p:grpSpPr>
        <a:xfrm>
          <a:off x="0" y="0"/>
          <a:ext cx="0" cy="0"/>
          <a:chOff x="0" y="0"/>
          <a:chExt cx="0" cy="0"/>
        </a:xfrm>
      </p:grpSpPr>
      <p:sp>
        <p:nvSpPr>
          <p:cNvPr id="1390" name="Google Shape;1390;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91" name="Google Shape;1391;p108"/>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92" name="Google Shape;1392;p1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93" name="Google Shape;1393;p1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94" name="Google Shape;1394;p1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5" name="Google Shape;1395;p1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6" name="Google Shape;1396;p108"/>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97" name="Google Shape;1397;p1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98" name="Google Shape;1398;p108"/>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399" name="Google Shape;1399;p108"/>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0" name="Google Shape;1400;p108"/>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01" name="Google Shape;1401;p108"/>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402" name="Shape 1402"/>
        <p:cNvGrpSpPr/>
        <p:nvPr/>
      </p:nvGrpSpPr>
      <p:grpSpPr>
        <a:xfrm>
          <a:off x="0" y="0"/>
          <a:ext cx="0" cy="0"/>
          <a:chOff x="0" y="0"/>
          <a:chExt cx="0" cy="0"/>
        </a:xfrm>
      </p:grpSpPr>
      <p:sp>
        <p:nvSpPr>
          <p:cNvPr id="1403" name="Google Shape;1403;p10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1404" name="Google Shape;1404;p109"/>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405" name="Shape 1405"/>
        <p:cNvGrpSpPr/>
        <p:nvPr/>
      </p:nvGrpSpPr>
      <p:grpSpPr>
        <a:xfrm>
          <a:off x="0" y="0"/>
          <a:ext cx="0" cy="0"/>
          <a:chOff x="0" y="0"/>
          <a:chExt cx="0" cy="0"/>
        </a:xfrm>
      </p:grpSpPr>
      <p:sp>
        <p:nvSpPr>
          <p:cNvPr id="1406" name="Google Shape;1406;p1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07" name="Google Shape;1407;p1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08" name="Google Shape;1408;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09" name="Google Shape;1409;p1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10" name="Google Shape;1410;p1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1" name="Google Shape;1411;p110"/>
          <p:cNvSpPr txBox="1"/>
          <p:nvPr/>
        </p:nvSpPr>
        <p:spPr>
          <a:xfrm>
            <a:off x="322650" y="-19450"/>
            <a:ext cx="30000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chemeClr val="dk1"/>
                </a:solidFill>
                <a:latin typeface="Overpass"/>
                <a:ea typeface="Overpass"/>
                <a:cs typeface="Overpass"/>
                <a:sym typeface="Overpass"/>
              </a:rPr>
              <a:t>RED HAT DALLAS EMERGING TECH SUMMIT - DEC 5, 2019</a:t>
            </a:r>
            <a:endParaRPr b="1" sz="600">
              <a:solidFill>
                <a:schemeClr val="dk1"/>
              </a:solidFill>
              <a:latin typeface="Overpass"/>
              <a:ea typeface="Overpass"/>
              <a:cs typeface="Overpass"/>
              <a:sym typeface="Overpas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1412" name="Shape 1412"/>
        <p:cNvGrpSpPr/>
        <p:nvPr/>
      </p:nvGrpSpPr>
      <p:grpSpPr>
        <a:xfrm>
          <a:off x="0" y="0"/>
          <a:ext cx="0" cy="0"/>
          <a:chOff x="0" y="0"/>
          <a:chExt cx="0" cy="0"/>
        </a:xfrm>
      </p:grpSpPr>
      <p:sp>
        <p:nvSpPr>
          <p:cNvPr id="1413" name="Google Shape;1413;p1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14" name="Google Shape;1414;p1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415" name="Google Shape;1415;p1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6" name="Google Shape;1416;p1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17" name="Google Shape;1417;p111"/>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1418" name="Google Shape;1418;p11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419" name="Google Shape;1419;p111"/>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420" name="Google Shape;1420;p1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21" name="Google Shape;1421;p1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22" name="Google Shape;1422;p111"/>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1423" name="Shape 1423"/>
        <p:cNvGrpSpPr/>
        <p:nvPr/>
      </p:nvGrpSpPr>
      <p:grpSpPr>
        <a:xfrm>
          <a:off x="0" y="0"/>
          <a:ext cx="0" cy="0"/>
          <a:chOff x="0" y="0"/>
          <a:chExt cx="0" cy="0"/>
        </a:xfrm>
      </p:grpSpPr>
      <p:sp>
        <p:nvSpPr>
          <p:cNvPr id="1424" name="Google Shape;1424;p1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25" name="Google Shape;1425;p1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26" name="Google Shape;1426;p1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27" name="Google Shape;1427;p1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28" name="Google Shape;1428;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9" name="Google Shape;1429;p1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30" name="Google Shape;1430;p11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31" name="Google Shape;1431;p11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1432" name="Shape 1432"/>
        <p:cNvGrpSpPr/>
        <p:nvPr/>
      </p:nvGrpSpPr>
      <p:grpSpPr>
        <a:xfrm>
          <a:off x="0" y="0"/>
          <a:ext cx="0" cy="0"/>
          <a:chOff x="0" y="0"/>
          <a:chExt cx="0" cy="0"/>
        </a:xfrm>
      </p:grpSpPr>
      <p:sp>
        <p:nvSpPr>
          <p:cNvPr id="1433" name="Google Shape;1433;p11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34" name="Google Shape;1434;p1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35" name="Google Shape;1435;p1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36" name="Google Shape;1436;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37" name="Google Shape;1437;p11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1438" name="Shape 1438"/>
        <p:cNvGrpSpPr/>
        <p:nvPr/>
      </p:nvGrpSpPr>
      <p:grpSpPr>
        <a:xfrm>
          <a:off x="0" y="0"/>
          <a:ext cx="0" cy="0"/>
          <a:chOff x="0" y="0"/>
          <a:chExt cx="0" cy="0"/>
        </a:xfrm>
      </p:grpSpPr>
      <p:sp>
        <p:nvSpPr>
          <p:cNvPr id="1439" name="Google Shape;1439;p1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40" name="Google Shape;1440;p11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41" name="Google Shape;1441;p114"/>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1442" name="Google Shape;1442;p114"/>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1443" name="Google Shape;1443;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4" name="Google Shape;1444;p11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45" name="Google Shape;1445;p11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46" name="Google Shape;1446;p114"/>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1447" name="Google Shape;1447;p1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1448" name="Shape 1448"/>
        <p:cNvGrpSpPr/>
        <p:nvPr/>
      </p:nvGrpSpPr>
      <p:grpSpPr>
        <a:xfrm>
          <a:off x="0" y="0"/>
          <a:ext cx="0" cy="0"/>
          <a:chOff x="0" y="0"/>
          <a:chExt cx="0" cy="0"/>
        </a:xfrm>
      </p:grpSpPr>
      <p:sp>
        <p:nvSpPr>
          <p:cNvPr id="1449" name="Google Shape;1449;p11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0" name="Google Shape;1450;p1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51" name="Google Shape;1451;p1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52" name="Google Shape;1452;p1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453" name="Google Shape;1453;p1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4" name="Google Shape;1454;p11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1455" name="Shape 1455"/>
        <p:cNvGrpSpPr/>
        <p:nvPr/>
      </p:nvGrpSpPr>
      <p:grpSpPr>
        <a:xfrm>
          <a:off x="0" y="0"/>
          <a:ext cx="0" cy="0"/>
          <a:chOff x="0" y="0"/>
          <a:chExt cx="0" cy="0"/>
        </a:xfrm>
      </p:grpSpPr>
      <p:sp>
        <p:nvSpPr>
          <p:cNvPr id="1456" name="Google Shape;1456;p1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57" name="Google Shape;1457;p11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58" name="Google Shape;1458;p1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59" name="Google Shape;1459;p1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60" name="Google Shape;1460;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1" name="Google Shape;1461;p1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2" name="Google Shape;1462;p11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63" name="Google Shape;1463;p11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2">
    <p:spTree>
      <p:nvGrpSpPr>
        <p:cNvPr id="1464" name="Shape 1464"/>
        <p:cNvGrpSpPr/>
        <p:nvPr/>
      </p:nvGrpSpPr>
      <p:grpSpPr>
        <a:xfrm>
          <a:off x="0" y="0"/>
          <a:ext cx="0" cy="0"/>
          <a:chOff x="0" y="0"/>
          <a:chExt cx="0" cy="0"/>
        </a:xfrm>
      </p:grpSpPr>
      <p:sp>
        <p:nvSpPr>
          <p:cNvPr id="1465" name="Google Shape;1465;p1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66" name="Google Shape;1466;p1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7" name="Google Shape;1467;p1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68" name="Google Shape;1468;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69" name="Google Shape;1469;p1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0" name="Google Shape;1470;p11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6_1">
    <p:spTree>
      <p:nvGrpSpPr>
        <p:cNvPr id="1471" name="Shape 1471"/>
        <p:cNvGrpSpPr/>
        <p:nvPr/>
      </p:nvGrpSpPr>
      <p:grpSpPr>
        <a:xfrm>
          <a:off x="0" y="0"/>
          <a:ext cx="0" cy="0"/>
          <a:chOff x="0" y="0"/>
          <a:chExt cx="0" cy="0"/>
        </a:xfrm>
      </p:grpSpPr>
      <p:sp>
        <p:nvSpPr>
          <p:cNvPr id="1472" name="Google Shape;1472;p1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73" name="Google Shape;1473;p1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74" name="Google Shape;1474;p1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475" name="Google Shape;1475;p1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6" name="Google Shape;1476;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77" name="Google Shape;1477;p1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8" name="Google Shape;1478;p11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479" name="Shape 1479"/>
        <p:cNvGrpSpPr/>
        <p:nvPr/>
      </p:nvGrpSpPr>
      <p:grpSpPr>
        <a:xfrm>
          <a:off x="0" y="0"/>
          <a:ext cx="0" cy="0"/>
          <a:chOff x="0" y="0"/>
          <a:chExt cx="0" cy="0"/>
        </a:xfrm>
      </p:grpSpPr>
      <p:sp>
        <p:nvSpPr>
          <p:cNvPr id="1480" name="Google Shape;1480;p11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81" name="Google Shape;1481;p1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2" name="Google Shape;1482;p1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83" name="Google Shape;1483;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4" name="Google Shape;1484;p1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85" name="Google Shape;1485;p11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3">
    <p:spTree>
      <p:nvGrpSpPr>
        <p:cNvPr id="1486" name="Shape 1486"/>
        <p:cNvGrpSpPr/>
        <p:nvPr/>
      </p:nvGrpSpPr>
      <p:grpSpPr>
        <a:xfrm>
          <a:off x="0" y="0"/>
          <a:ext cx="0" cy="0"/>
          <a:chOff x="0" y="0"/>
          <a:chExt cx="0" cy="0"/>
        </a:xfrm>
      </p:grpSpPr>
      <p:sp>
        <p:nvSpPr>
          <p:cNvPr id="1487" name="Google Shape;1487;p12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488" name="Google Shape;1488;p1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89" name="Google Shape;1489;p12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490" name="Google Shape;1490;p1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91" name="Google Shape;1491;p12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INTERNAL USE</a:t>
            </a:r>
            <a:endParaRPr sz="600">
              <a:solidFill>
                <a:srgbClr val="666666"/>
              </a:solidFill>
              <a:latin typeface="Overpass Light"/>
              <a:ea typeface="Overpass Light"/>
              <a:cs typeface="Overpass Light"/>
              <a:sym typeface="Overpass Light"/>
            </a:endParaRPr>
          </a:p>
        </p:txBody>
      </p:sp>
      <p:pic>
        <p:nvPicPr>
          <p:cNvPr id="1492" name="Google Shape;1492;p1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3" name="Google Shape;1493;p12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494" name="Google Shape;1494;p120"/>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1495" name="Shape 1495"/>
        <p:cNvGrpSpPr/>
        <p:nvPr/>
      </p:nvGrpSpPr>
      <p:grpSpPr>
        <a:xfrm>
          <a:off x="0" y="0"/>
          <a:ext cx="0" cy="0"/>
          <a:chOff x="0" y="0"/>
          <a:chExt cx="0" cy="0"/>
        </a:xfrm>
      </p:grpSpPr>
      <p:cxnSp>
        <p:nvCxnSpPr>
          <p:cNvPr id="1496" name="Google Shape;1496;p1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97" name="Google Shape;1497;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98" name="Google Shape;1498;p1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499" name="Google Shape;1499;p1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00" name="Google Shape;1500;p1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2">
  <p:cSld name="CUSTOM_4_2_4">
    <p:spTree>
      <p:nvGrpSpPr>
        <p:cNvPr id="1501" name="Shape 1501"/>
        <p:cNvGrpSpPr/>
        <p:nvPr/>
      </p:nvGrpSpPr>
      <p:grpSpPr>
        <a:xfrm>
          <a:off x="0" y="0"/>
          <a:ext cx="0" cy="0"/>
          <a:chOff x="0" y="0"/>
          <a:chExt cx="0" cy="0"/>
        </a:xfrm>
      </p:grpSpPr>
      <p:sp>
        <p:nvSpPr>
          <p:cNvPr id="1502" name="Google Shape;1502;p122"/>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03" name="Google Shape;1503;p1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04" name="Google Shape;1504;p1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05" name="Google Shape;1505;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06" name="Google Shape;1506;p1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07" name="Google Shape;1507;p12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8" name="Google Shape;1508;p122"/>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2" name="Google Shape;52;p1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3" name="Google Shape;53;p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4245394" y="426470"/>
            <a:ext cx="4302300" cy="1446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55" name="Google Shape;55;p1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56" name="Google Shape;56;p13"/>
          <p:cNvSpPr txBox="1"/>
          <p:nvPr>
            <p:ph idx="2" type="subTitle"/>
          </p:nvPr>
        </p:nvSpPr>
        <p:spPr>
          <a:xfrm>
            <a:off x="4245394" y="2064300"/>
            <a:ext cx="3334800" cy="1143600"/>
          </a:xfrm>
          <a:prstGeom prst="rect">
            <a:avLst/>
          </a:prstGeom>
        </p:spPr>
        <p:txBody>
          <a:bodyPr anchorCtr="0" anchor="t" bIns="91425" lIns="91425" spcFirstLastPara="1" rIns="91425" wrap="square" tIns="91425">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57" name="Google Shape;57;p13"/>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58" name="Google Shape;58;p13"/>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59" name="Google Shape;59;p13"/>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60" name="Google Shape;60;p13"/>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61" name="Google Shape;61;p1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2" name="Google Shape;62;p1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3" name="Google Shape;63;p1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4" name="Google Shape;64;p1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White">
  <p:cSld name="CUSTOM_4_2_1_2">
    <p:spTree>
      <p:nvGrpSpPr>
        <p:cNvPr id="1509" name="Shape 1509"/>
        <p:cNvGrpSpPr/>
        <p:nvPr/>
      </p:nvGrpSpPr>
      <p:grpSpPr>
        <a:xfrm>
          <a:off x="0" y="0"/>
          <a:ext cx="0" cy="0"/>
          <a:chOff x="0" y="0"/>
          <a:chExt cx="0" cy="0"/>
        </a:xfrm>
      </p:grpSpPr>
      <p:sp>
        <p:nvSpPr>
          <p:cNvPr id="1510" name="Google Shape;1510;p123"/>
          <p:cNvSpPr txBox="1"/>
          <p:nvPr>
            <p:ph type="title"/>
          </p:nvPr>
        </p:nvSpPr>
        <p:spPr>
          <a:xfrm>
            <a:off x="610256" y="709500"/>
            <a:ext cx="79572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1" name="Google Shape;1511;p1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12" name="Google Shape;1512;p1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13" name="Google Shape;1513;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14" name="Google Shape;1514;p1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15" name="Google Shape;1515;p12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16" name="Google Shape;1516;p123"/>
          <p:cNvSpPr txBox="1"/>
          <p:nvPr/>
        </p:nvSpPr>
        <p:spPr>
          <a:xfrm>
            <a:off x="874444" y="1221488"/>
            <a:ext cx="7538400" cy="3052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Overpass Light"/>
              <a:ea typeface="Overpass Light"/>
              <a:cs typeface="Overpass Light"/>
              <a:sym typeface="Overpass Light"/>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35">
    <p:spTree>
      <p:nvGrpSpPr>
        <p:cNvPr id="1517" name="Shape 1517"/>
        <p:cNvGrpSpPr/>
        <p:nvPr/>
      </p:nvGrpSpPr>
      <p:grpSpPr>
        <a:xfrm>
          <a:off x="0" y="0"/>
          <a:ext cx="0" cy="0"/>
          <a:chOff x="0" y="0"/>
          <a:chExt cx="0" cy="0"/>
        </a:xfrm>
      </p:grpSpPr>
      <p:sp>
        <p:nvSpPr>
          <p:cNvPr id="1518" name="Google Shape;1518;p124"/>
          <p:cNvSpPr txBox="1"/>
          <p:nvPr>
            <p:ph type="title"/>
          </p:nvPr>
        </p:nvSpPr>
        <p:spPr>
          <a:xfrm>
            <a:off x="1314450" y="709500"/>
            <a:ext cx="6515100" cy="458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19" name="Google Shape;1519;p1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20" name="Google Shape;1520;p1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21" name="Google Shape;1521;p1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2" name="Google Shape;1522;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23" name="Google Shape;1523;p1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24" name="Google Shape;1524;p12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5_2">
    <p:spTree>
      <p:nvGrpSpPr>
        <p:cNvPr id="1525" name="Shape 1525"/>
        <p:cNvGrpSpPr/>
        <p:nvPr/>
      </p:nvGrpSpPr>
      <p:grpSpPr>
        <a:xfrm>
          <a:off x="0" y="0"/>
          <a:ext cx="0" cy="0"/>
          <a:chOff x="0" y="0"/>
          <a:chExt cx="0" cy="0"/>
        </a:xfrm>
      </p:grpSpPr>
      <p:sp>
        <p:nvSpPr>
          <p:cNvPr id="1526" name="Google Shape;1526;p1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27" name="Google Shape;1527;p1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28" name="Google Shape;1528;p1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29" name="Google Shape;1529;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0" name="Google Shape;1530;p1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1" name="Google Shape;1531;p12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32" name="Google Shape;1532;p125"/>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1">
  <p:cSld name="CUSTOM_4_43_1">
    <p:spTree>
      <p:nvGrpSpPr>
        <p:cNvPr id="1533" name="Shape 1533"/>
        <p:cNvGrpSpPr/>
        <p:nvPr/>
      </p:nvGrpSpPr>
      <p:grpSpPr>
        <a:xfrm>
          <a:off x="0" y="0"/>
          <a:ext cx="0" cy="0"/>
          <a:chOff x="0" y="0"/>
          <a:chExt cx="0" cy="0"/>
        </a:xfrm>
      </p:grpSpPr>
      <p:sp>
        <p:nvSpPr>
          <p:cNvPr id="1534" name="Google Shape;1534;p12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35" name="Google Shape;1535;p1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36" name="Google Shape;1536;p1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37" name="Google Shape;1537;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38" name="Google Shape;1538;p1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39" name="Google Shape;1539;p12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2_1">
    <p:bg>
      <p:bgPr>
        <a:blipFill>
          <a:blip r:embed="rId2">
            <a:alphaModFix/>
          </a:blip>
          <a:stretch>
            <a:fillRect/>
          </a:stretch>
        </a:blipFill>
      </p:bgPr>
    </p:bg>
    <p:spTree>
      <p:nvGrpSpPr>
        <p:cNvPr id="1540" name="Shape 1540"/>
        <p:cNvGrpSpPr/>
        <p:nvPr/>
      </p:nvGrpSpPr>
      <p:grpSpPr>
        <a:xfrm>
          <a:off x="0" y="0"/>
          <a:ext cx="0" cy="0"/>
          <a:chOff x="0" y="0"/>
          <a:chExt cx="0" cy="0"/>
        </a:xfrm>
      </p:grpSpPr>
      <p:sp>
        <p:nvSpPr>
          <p:cNvPr id="1541" name="Google Shape;1541;p12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542" name="Google Shape;1542;p12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543" name="Google Shape;1543;p1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544" name="Google Shape;1544;p12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545" name="Google Shape;1545;p127"/>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546" name="Google Shape;1546;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547" name="Google Shape;1547;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30_1">
    <p:spTree>
      <p:nvGrpSpPr>
        <p:cNvPr id="1548" name="Shape 1548"/>
        <p:cNvGrpSpPr/>
        <p:nvPr/>
      </p:nvGrpSpPr>
      <p:grpSpPr>
        <a:xfrm>
          <a:off x="0" y="0"/>
          <a:ext cx="0" cy="0"/>
          <a:chOff x="0" y="0"/>
          <a:chExt cx="0" cy="0"/>
        </a:xfrm>
      </p:grpSpPr>
      <p:sp>
        <p:nvSpPr>
          <p:cNvPr id="1549" name="Google Shape;1549;p128"/>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1550" name="Google Shape;1550;p1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51" name="Google Shape;1551;p1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52" name="Google Shape;1552;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53" name="Google Shape;1553;p1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54" name="Google Shape;1554;p12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55" name="Google Shape;1555;p128"/>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5_1">
    <p:spTree>
      <p:nvGrpSpPr>
        <p:cNvPr id="1556" name="Shape 1556"/>
        <p:cNvGrpSpPr/>
        <p:nvPr/>
      </p:nvGrpSpPr>
      <p:grpSpPr>
        <a:xfrm>
          <a:off x="0" y="0"/>
          <a:ext cx="0" cy="0"/>
          <a:chOff x="0" y="0"/>
          <a:chExt cx="0" cy="0"/>
        </a:xfrm>
      </p:grpSpPr>
      <p:sp>
        <p:nvSpPr>
          <p:cNvPr id="1557" name="Google Shape;1557;p1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58" name="Google Shape;1558;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59" name="Google Shape;1559;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560" name="Google Shape;1560;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61" name="Google Shape;1561;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62" name="Google Shape;1562;p129"/>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563" name="Google Shape;1563;p1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564" name="Shape 1564"/>
        <p:cNvGrpSpPr/>
        <p:nvPr/>
      </p:nvGrpSpPr>
      <p:grpSpPr>
        <a:xfrm>
          <a:off x="0" y="0"/>
          <a:ext cx="0" cy="0"/>
          <a:chOff x="0" y="0"/>
          <a:chExt cx="0" cy="0"/>
        </a:xfrm>
      </p:grpSpPr>
      <p:sp>
        <p:nvSpPr>
          <p:cNvPr id="1565" name="Google Shape;1565;p1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66" name="Google Shape;1566;p13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67" name="Google Shape;1567;p1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1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1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0" name="Google Shape;1570;p1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71" name="Google Shape;1571;p13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72" name="Google Shape;1572;p13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3" name="Google Shape;1573;p130"/>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4" name="Google Shape;1574;p130"/>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575" name="Google Shape;1575;p130"/>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6" name="Google Shape;1576;p130"/>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577" name="Google Shape;1577;p130"/>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578" name="Google Shape;1578;p130"/>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1579" name="Google Shape;1579;p130"/>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700">
                <a:latin typeface="Red Hat Text"/>
                <a:ea typeface="Red Hat Text"/>
                <a:cs typeface="Red Hat Text"/>
                <a:sym typeface="Red Hat Text"/>
              </a:rPr>
              <a:t>Shared Under NDA</a:t>
            </a:r>
            <a:endParaRPr sz="700">
              <a:latin typeface="Red Hat Text"/>
              <a:ea typeface="Red Hat Text"/>
              <a:cs typeface="Red Hat Text"/>
              <a:sym typeface="Red Hat Text"/>
            </a:endParaRPr>
          </a:p>
          <a:p>
            <a:pPr indent="0" lvl="0" marL="0" rtl="0" algn="r">
              <a:lnSpc>
                <a:spcPct val="150000"/>
              </a:lnSpc>
              <a:spcBef>
                <a:spcPts val="0"/>
              </a:spcBef>
              <a:spcAft>
                <a:spcPts val="0"/>
              </a:spcAft>
              <a:buNone/>
            </a:pPr>
            <a:r>
              <a:t/>
            </a:r>
            <a:endParaRPr b="1" sz="600">
              <a:solidFill>
                <a:srgbClr val="666666"/>
              </a:solidFill>
              <a:latin typeface="Overpass"/>
              <a:ea typeface="Overpass"/>
              <a:cs typeface="Overpass"/>
              <a:sym typeface="Overpass"/>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1580" name="Shape 1580"/>
        <p:cNvGrpSpPr/>
        <p:nvPr/>
      </p:nvGrpSpPr>
      <p:grpSpPr>
        <a:xfrm>
          <a:off x="0" y="0"/>
          <a:ext cx="0" cy="0"/>
          <a:chOff x="0" y="0"/>
          <a:chExt cx="0" cy="0"/>
        </a:xfrm>
      </p:grpSpPr>
      <p:sp>
        <p:nvSpPr>
          <p:cNvPr id="1581" name="Google Shape;1581;p13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82" name="Google Shape;1582;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83" name="Google Shape;1583;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84" name="Google Shape;1584;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585" name="Google Shape;1585;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86" name="Google Shape;1586;p13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7">
    <p:spTree>
      <p:nvGrpSpPr>
        <p:cNvPr id="1587" name="Shape 1587"/>
        <p:cNvGrpSpPr/>
        <p:nvPr/>
      </p:nvGrpSpPr>
      <p:grpSpPr>
        <a:xfrm>
          <a:off x="0" y="0"/>
          <a:ext cx="0" cy="0"/>
          <a:chOff x="0" y="0"/>
          <a:chExt cx="0" cy="0"/>
        </a:xfrm>
      </p:grpSpPr>
      <p:sp>
        <p:nvSpPr>
          <p:cNvPr id="1588" name="Google Shape;1588;p1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1589" name="Google Shape;1589;p1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90" name="Google Shape;1590;p1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591" name="Google Shape;1591;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592" name="Google Shape;1592;p132"/>
          <p:cNvSpPr txBox="1"/>
          <p:nvPr/>
        </p:nvSpPr>
        <p:spPr>
          <a:xfrm>
            <a:off x="7551023" y="202377"/>
            <a:ext cx="12141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REQUIRES NDA</a:t>
            </a:r>
            <a:endParaRPr b="1" sz="600">
              <a:solidFill>
                <a:srgbClr val="666666"/>
              </a:solidFill>
              <a:latin typeface="Overpass"/>
              <a:ea typeface="Overpass"/>
              <a:cs typeface="Overpass"/>
              <a:sym typeface="Overpass"/>
            </a:endParaRPr>
          </a:p>
        </p:txBody>
      </p:sp>
      <p:pic>
        <p:nvPicPr>
          <p:cNvPr id="1593" name="Google Shape;1593;p1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4" name="Google Shape;1594;p13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1595" name="Google Shape;1595;p132"/>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255575" y="1224713"/>
            <a:ext cx="3777900" cy="2912100"/>
          </a:xfrm>
          <a:prstGeom prst="rect">
            <a:avLst/>
          </a:prstGeom>
        </p:spPr>
        <p:txBody>
          <a:bodyPr anchorCtr="0" anchor="t" bIns="91425" lIns="91425" spcFirstLastPara="1" rIns="91425" wrap="square" tIns="91425">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67" name="Google Shape;67;p1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8" name="Google Shape;68;p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9" name="Google Shape;69;p1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0" name="Google Shape;70;p14"/>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2">
    <p:spTree>
      <p:nvGrpSpPr>
        <p:cNvPr id="1596" name="Shape 1596"/>
        <p:cNvGrpSpPr/>
        <p:nvPr/>
      </p:nvGrpSpPr>
      <p:grpSpPr>
        <a:xfrm>
          <a:off x="0" y="0"/>
          <a:ext cx="0" cy="0"/>
          <a:chOff x="0" y="0"/>
          <a:chExt cx="0" cy="0"/>
        </a:xfrm>
      </p:grpSpPr>
      <p:sp>
        <p:nvSpPr>
          <p:cNvPr id="1597" name="Google Shape;1597;p1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98" name="Google Shape;1598;p1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9" name="Google Shape;1599;p1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00" name="Google Shape;1600;p1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01" name="Google Shape;1601;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02" name="Google Shape;1602;p1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03" name="Google Shape;1603;p1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04" name="Google Shape;1604;p133"/>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05" name="Google Shape;1605;p133"/>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3"/>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3">
    <p:spTree>
      <p:nvGrpSpPr>
        <p:cNvPr id="1608" name="Shape 1608"/>
        <p:cNvGrpSpPr/>
        <p:nvPr/>
      </p:nvGrpSpPr>
      <p:grpSpPr>
        <a:xfrm>
          <a:off x="0" y="0"/>
          <a:ext cx="0" cy="0"/>
          <a:chOff x="0" y="0"/>
          <a:chExt cx="0" cy="0"/>
        </a:xfrm>
      </p:grpSpPr>
      <p:sp>
        <p:nvSpPr>
          <p:cNvPr id="1609" name="Google Shape;1609;p1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10" name="Google Shape;1610;p1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11" name="Google Shape;1611;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12" name="Google Shape;1612;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13" name="Google Shape;1613;p1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14" name="Google Shape;1614;p13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15" name="Google Shape;1615;p13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3_1">
    <p:bg>
      <p:bgPr>
        <a:blipFill>
          <a:blip r:embed="rId2">
            <a:alphaModFix/>
          </a:blip>
          <a:stretch>
            <a:fillRect/>
          </a:stretch>
        </a:blipFill>
      </p:bgPr>
    </p:bg>
    <p:spTree>
      <p:nvGrpSpPr>
        <p:cNvPr id="1616" name="Shape 1616"/>
        <p:cNvGrpSpPr/>
        <p:nvPr/>
      </p:nvGrpSpPr>
      <p:grpSpPr>
        <a:xfrm>
          <a:off x="0" y="0"/>
          <a:ext cx="0" cy="0"/>
          <a:chOff x="0" y="0"/>
          <a:chExt cx="0" cy="0"/>
        </a:xfrm>
      </p:grpSpPr>
      <p:sp>
        <p:nvSpPr>
          <p:cNvPr id="1617" name="Google Shape;1617;p1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18" name="Google Shape;1618;p13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19" name="Google Shape;1619;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0" name="Google Shape;1620;p13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21" name="Google Shape;1621;p13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22" name="Google Shape;1622;p135"/>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23" name="Google Shape;1623;p1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24" name="Google Shape;1624;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33_2">
    <p:bg>
      <p:bgPr>
        <a:blipFill>
          <a:blip r:embed="rId2">
            <a:alphaModFix/>
          </a:blip>
          <a:stretch>
            <a:fillRect/>
          </a:stretch>
        </a:blipFill>
      </p:bgPr>
    </p:bg>
    <p:spTree>
      <p:nvGrpSpPr>
        <p:cNvPr id="1625" name="Shape 1625"/>
        <p:cNvGrpSpPr/>
        <p:nvPr/>
      </p:nvGrpSpPr>
      <p:grpSpPr>
        <a:xfrm>
          <a:off x="0" y="0"/>
          <a:ext cx="0" cy="0"/>
          <a:chOff x="0" y="0"/>
          <a:chExt cx="0" cy="0"/>
        </a:xfrm>
      </p:grpSpPr>
      <p:sp>
        <p:nvSpPr>
          <p:cNvPr id="1626" name="Google Shape;1626;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27" name="Google Shape;1627;p13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28" name="Google Shape;1628;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9" name="Google Shape;1629;p13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630" name="Google Shape;1630;p13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31" name="Google Shape;1631;p136"/>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632" name="Google Shape;1632;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3" name="Google Shape;1633;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4">
    <p:spTree>
      <p:nvGrpSpPr>
        <p:cNvPr id="1634" name="Shape 1634"/>
        <p:cNvGrpSpPr/>
        <p:nvPr/>
      </p:nvGrpSpPr>
      <p:grpSpPr>
        <a:xfrm>
          <a:off x="0" y="0"/>
          <a:ext cx="0" cy="0"/>
          <a:chOff x="0" y="0"/>
          <a:chExt cx="0" cy="0"/>
        </a:xfrm>
      </p:grpSpPr>
      <p:sp>
        <p:nvSpPr>
          <p:cNvPr id="1635" name="Google Shape;1635;p13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36" name="Google Shape;1636;p1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7" name="Google Shape;1637;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38" name="Google Shape;1638;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39" name="Google Shape;1639;p1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0" name="Google Shape;1640;p13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8">
    <p:spTree>
      <p:nvGrpSpPr>
        <p:cNvPr id="1641" name="Shape 1641"/>
        <p:cNvGrpSpPr/>
        <p:nvPr/>
      </p:nvGrpSpPr>
      <p:grpSpPr>
        <a:xfrm>
          <a:off x="0" y="0"/>
          <a:ext cx="0" cy="0"/>
          <a:chOff x="0" y="0"/>
          <a:chExt cx="0" cy="0"/>
        </a:xfrm>
      </p:grpSpPr>
      <p:sp>
        <p:nvSpPr>
          <p:cNvPr id="1642" name="Google Shape;1642;p1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43" name="Google Shape;1643;p1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44" name="Google Shape;1644;p1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45" name="Google Shape;1645;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46" name="Google Shape;1646;p1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7" name="Google Shape;1647;p13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3">
    <p:spTree>
      <p:nvGrpSpPr>
        <p:cNvPr id="1648" name="Shape 1648"/>
        <p:cNvGrpSpPr/>
        <p:nvPr/>
      </p:nvGrpSpPr>
      <p:grpSpPr>
        <a:xfrm>
          <a:off x="0" y="0"/>
          <a:ext cx="0" cy="0"/>
          <a:chOff x="0" y="0"/>
          <a:chExt cx="0" cy="0"/>
        </a:xfrm>
      </p:grpSpPr>
      <p:sp>
        <p:nvSpPr>
          <p:cNvPr id="1649" name="Google Shape;1649;p1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50" name="Google Shape;1650;p1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51" name="Google Shape;1651;p1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52" name="Google Shape;1652;p1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53" name="Google Shape;1653;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54" name="Google Shape;1654;p1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55" name="Google Shape;1655;p1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656" name="Google Shape;1656;p13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657" name="Google Shape;1657;p13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1660" name="Shape 1660"/>
        <p:cNvGrpSpPr/>
        <p:nvPr/>
      </p:nvGrpSpPr>
      <p:grpSpPr>
        <a:xfrm>
          <a:off x="0" y="0"/>
          <a:ext cx="0" cy="0"/>
          <a:chOff x="0" y="0"/>
          <a:chExt cx="0" cy="0"/>
        </a:xfrm>
      </p:grpSpPr>
      <p:sp>
        <p:nvSpPr>
          <p:cNvPr id="1661" name="Google Shape;1661;p140"/>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1662" name="Google Shape;1662;p14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1663" name="Google Shape;1663;p140"/>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1664" name="Google Shape;1664;p1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665" name="Google Shape;1665;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66" name="Google Shape;1666;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67" name="Google Shape;1667;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22_1">
    <p:spTree>
      <p:nvGrpSpPr>
        <p:cNvPr id="1668" name="Shape 1668"/>
        <p:cNvGrpSpPr/>
        <p:nvPr/>
      </p:nvGrpSpPr>
      <p:grpSpPr>
        <a:xfrm>
          <a:off x="0" y="0"/>
          <a:ext cx="0" cy="0"/>
          <a:chOff x="0" y="0"/>
          <a:chExt cx="0" cy="0"/>
        </a:xfrm>
      </p:grpSpPr>
      <p:sp>
        <p:nvSpPr>
          <p:cNvPr id="1669" name="Google Shape;1669;p14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70" name="Google Shape;1670;p1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71" name="Google Shape;1671;p1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72" name="Google Shape;1672;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73" name="Google Shape;1673;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74" name="Google Shape;1674;p14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675" name="Shape 1675"/>
        <p:cNvGrpSpPr/>
        <p:nvPr/>
      </p:nvGrpSpPr>
      <p:grpSpPr>
        <a:xfrm>
          <a:off x="0" y="0"/>
          <a:ext cx="0" cy="0"/>
          <a:chOff x="0" y="0"/>
          <a:chExt cx="0" cy="0"/>
        </a:xfrm>
      </p:grpSpPr>
      <p:cxnSp>
        <p:nvCxnSpPr>
          <p:cNvPr id="1676" name="Google Shape;1676;p1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78" name="Google Shape;1678;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80" name="Google Shape;1680;p14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681" name="Google Shape;1681;p142"/>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2" name="Google Shape;1682;p142"/>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3" name="Google Shape;1683;p142"/>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4" name="Google Shape;1684;p142"/>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5" name="Google Shape;1685;p142"/>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6" name="Google Shape;1686;p142"/>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7" name="Google Shape;1687;p142"/>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688" name="Google Shape;1688;p142"/>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89" name="Google Shape;1689;p142"/>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90" name="Google Shape;1690;p14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91" name="Google Shape;1691;p142"/>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1" name="Shape 71"/>
        <p:cNvGrpSpPr/>
        <p:nvPr/>
      </p:nvGrpSpPr>
      <p:grpSpPr>
        <a:xfrm>
          <a:off x="0" y="0"/>
          <a:ext cx="0" cy="0"/>
          <a:chOff x="0" y="0"/>
          <a:chExt cx="0" cy="0"/>
        </a:xfrm>
      </p:grpSpPr>
      <p:sp>
        <p:nvSpPr>
          <p:cNvPr id="72" name="Google Shape;72;p1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3" name="Google Shape;73;p1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 name="Google Shape;74;p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5" name="Google Shape;75;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 name="Google Shape;76;p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7" name="Google Shape;77;p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 name="Google Shape;78;p1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7_1">
    <p:spTree>
      <p:nvGrpSpPr>
        <p:cNvPr id="1692" name="Shape 1692"/>
        <p:cNvGrpSpPr/>
        <p:nvPr/>
      </p:nvGrpSpPr>
      <p:grpSpPr>
        <a:xfrm>
          <a:off x="0" y="0"/>
          <a:ext cx="0" cy="0"/>
          <a:chOff x="0" y="0"/>
          <a:chExt cx="0" cy="0"/>
        </a:xfrm>
      </p:grpSpPr>
      <p:sp>
        <p:nvSpPr>
          <p:cNvPr id="1693" name="Google Shape;1693;p1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4" name="Google Shape;1694;p1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5" name="Google Shape;1695;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96" name="Google Shape;1696;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97" name="Google Shape;169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98" name="Google Shape;169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99" name="Google Shape;1699;p1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
    <p:spTree>
      <p:nvGrpSpPr>
        <p:cNvPr id="79" name="Shape 79"/>
        <p:cNvGrpSpPr/>
        <p:nvPr/>
      </p:nvGrpSpPr>
      <p:grpSpPr>
        <a:xfrm>
          <a:off x="0" y="0"/>
          <a:ext cx="0" cy="0"/>
          <a:chOff x="0" y="0"/>
          <a:chExt cx="0" cy="0"/>
        </a:xfrm>
      </p:grpSpPr>
      <p:sp>
        <p:nvSpPr>
          <p:cNvPr id="80" name="Google Shape;80;p1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1" name="Google Shape;81;p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2" name="Google Shape;82;p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3" name="Google Shape;83;p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5" name="Google Shape;85;p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6" name="Google Shape;86;p16"/>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
    <p:spTree>
      <p:nvGrpSpPr>
        <p:cNvPr id="87" name="Shape 87"/>
        <p:cNvGrpSpPr/>
        <p:nvPr/>
      </p:nvGrpSpPr>
      <p:grpSpPr>
        <a:xfrm>
          <a:off x="0" y="0"/>
          <a:ext cx="0" cy="0"/>
          <a:chOff x="0" y="0"/>
          <a:chExt cx="0" cy="0"/>
        </a:xfrm>
      </p:grpSpPr>
      <p:sp>
        <p:nvSpPr>
          <p:cNvPr id="88" name="Google Shape;88;p1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9" name="Google Shape;89;p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 name="Google Shape;90;p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1" name="Google Shape;91;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2" name="Google Shape;92;p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3" name="Google Shape;93;p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4" name="Google Shape;94;p1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p:cSld name="CUSTOM_2_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97" name="Google Shape;97;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 name="Google Shape;98;p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9" name="Google Shape;99;p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0" name="Google Shape;100;p18"/>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01" name="Google Shape;101;p1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6">
    <p:spTree>
      <p:nvGrpSpPr>
        <p:cNvPr id="102" name="Shape 102"/>
        <p:cNvGrpSpPr/>
        <p:nvPr/>
      </p:nvGrpSpPr>
      <p:grpSpPr>
        <a:xfrm>
          <a:off x="0" y="0"/>
          <a:ext cx="0" cy="0"/>
          <a:chOff x="0" y="0"/>
          <a:chExt cx="0" cy="0"/>
        </a:xfrm>
      </p:grpSpPr>
      <p:sp>
        <p:nvSpPr>
          <p:cNvPr id="103" name="Google Shape;103;p1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 name="Google Shape;104;p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5" name="Google Shape;105;p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 name="Google Shape;106;p1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 name="Google Shape;107;p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8" name="Google Shape;108;p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9" name="Google Shape;109;p1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0" name="Google Shape;110;p1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11" name="Google Shape;111;p1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7">
    <p:spTree>
      <p:nvGrpSpPr>
        <p:cNvPr id="113" name="Shape 113"/>
        <p:cNvGrpSpPr/>
        <p:nvPr/>
      </p:nvGrpSpPr>
      <p:grpSpPr>
        <a:xfrm>
          <a:off x="0" y="0"/>
          <a:ext cx="0" cy="0"/>
          <a:chOff x="0" y="0"/>
          <a:chExt cx="0" cy="0"/>
        </a:xfrm>
      </p:grpSpPr>
      <p:sp>
        <p:nvSpPr>
          <p:cNvPr id="114" name="Google Shape;114;p20"/>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5" name="Google Shape;115;p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6" name="Google Shape;116;p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7" name="Google Shape;117;p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8" name="Google Shape;118;p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9" name="Google Shape;119;p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0" name="Google Shape;120;p20"/>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123" name="Google Shape;123;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24" name="Google Shape;124;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1">
  <p:cSld name="CUSTOM_2_2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27" name="Google Shape;127;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8" name="Google Shape;128;p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29" name="Google Shape;129;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0" name="Google Shape;130;p2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31" name="Google Shape;131;p2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8_1">
    <p:spTree>
      <p:nvGrpSpPr>
        <p:cNvPr id="132" name="Shape 132"/>
        <p:cNvGrpSpPr/>
        <p:nvPr/>
      </p:nvGrpSpPr>
      <p:grpSpPr>
        <a:xfrm>
          <a:off x="0" y="0"/>
          <a:ext cx="0" cy="0"/>
          <a:chOff x="0" y="0"/>
          <a:chExt cx="0" cy="0"/>
        </a:xfrm>
      </p:grpSpPr>
      <p:sp>
        <p:nvSpPr>
          <p:cNvPr id="133" name="Google Shape;133;p23"/>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4" name="Google Shape;134;p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35" name="Google Shape;135;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8" name="Google Shape;138;p2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139" name="Shape 139"/>
        <p:cNvGrpSpPr/>
        <p:nvPr/>
      </p:nvGrpSpPr>
      <p:grpSpPr>
        <a:xfrm>
          <a:off x="0" y="0"/>
          <a:ext cx="0" cy="0"/>
          <a:chOff x="0" y="0"/>
          <a:chExt cx="0" cy="0"/>
        </a:xfrm>
      </p:grpSpPr>
      <p:sp>
        <p:nvSpPr>
          <p:cNvPr id="140" name="Google Shape;140;p2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4"/>
          <p:cNvSpPr txBox="1"/>
          <p:nvPr>
            <p:ph idx="1" type="body"/>
          </p:nvPr>
        </p:nvSpPr>
        <p:spPr>
          <a:xfrm>
            <a:off x="826700" y="1233775"/>
            <a:ext cx="7490700" cy="32901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1600"/>
              </a:spcBef>
              <a:spcAft>
                <a:spcPts val="0"/>
              </a:spcAft>
              <a:buSzPts val="1000"/>
              <a:buFont typeface="Overpass"/>
              <a:buChar char="○"/>
              <a:defRPr>
                <a:latin typeface="Overpass"/>
                <a:ea typeface="Overpass"/>
                <a:cs typeface="Overpass"/>
                <a:sym typeface="Overpass"/>
              </a:defRPr>
            </a:lvl2pPr>
            <a:lvl3pPr indent="-292100" lvl="2" marL="1371600" rtl="0">
              <a:spcBef>
                <a:spcPts val="1600"/>
              </a:spcBef>
              <a:spcAft>
                <a:spcPts val="0"/>
              </a:spcAft>
              <a:buSzPts val="1000"/>
              <a:buFont typeface="Overpass"/>
              <a:buChar char="■"/>
              <a:defRPr>
                <a:latin typeface="Overpass"/>
                <a:ea typeface="Overpass"/>
                <a:cs typeface="Overpass"/>
                <a:sym typeface="Overpass"/>
              </a:defRPr>
            </a:lvl3pPr>
            <a:lvl4pPr indent="-292100" lvl="3" marL="1828800" rtl="0">
              <a:spcBef>
                <a:spcPts val="1600"/>
              </a:spcBef>
              <a:spcAft>
                <a:spcPts val="0"/>
              </a:spcAft>
              <a:buSzPts val="1000"/>
              <a:buFont typeface="Overpass"/>
              <a:buChar char="●"/>
              <a:defRPr>
                <a:latin typeface="Overpass"/>
                <a:ea typeface="Overpass"/>
                <a:cs typeface="Overpass"/>
                <a:sym typeface="Overpass"/>
              </a:defRPr>
            </a:lvl4pPr>
            <a:lvl5pPr indent="-292100" lvl="4" marL="2286000" rtl="0">
              <a:spcBef>
                <a:spcPts val="1600"/>
              </a:spcBef>
              <a:spcAft>
                <a:spcPts val="0"/>
              </a:spcAft>
              <a:buSzPts val="1000"/>
              <a:buFont typeface="Overpass"/>
              <a:buChar char="○"/>
              <a:defRPr>
                <a:latin typeface="Overpass"/>
                <a:ea typeface="Overpass"/>
                <a:cs typeface="Overpass"/>
                <a:sym typeface="Overpass"/>
              </a:defRPr>
            </a:lvl5pPr>
            <a:lvl6pPr indent="-292100" lvl="5" marL="2743200" rtl="0">
              <a:spcBef>
                <a:spcPts val="1600"/>
              </a:spcBef>
              <a:spcAft>
                <a:spcPts val="0"/>
              </a:spcAft>
              <a:buSzPts val="1000"/>
              <a:buFont typeface="Overpass"/>
              <a:buChar char="■"/>
              <a:defRPr>
                <a:latin typeface="Overpass"/>
                <a:ea typeface="Overpass"/>
                <a:cs typeface="Overpass"/>
                <a:sym typeface="Overpass"/>
              </a:defRPr>
            </a:lvl6pPr>
            <a:lvl7pPr indent="-292100" lvl="6" marL="3200400" rtl="0">
              <a:spcBef>
                <a:spcPts val="1600"/>
              </a:spcBef>
              <a:spcAft>
                <a:spcPts val="0"/>
              </a:spcAft>
              <a:buSzPts val="1000"/>
              <a:buFont typeface="Overpass"/>
              <a:buChar char="●"/>
              <a:defRPr>
                <a:latin typeface="Overpass"/>
                <a:ea typeface="Overpass"/>
                <a:cs typeface="Overpass"/>
                <a:sym typeface="Overpass"/>
              </a:defRPr>
            </a:lvl7pPr>
            <a:lvl8pPr indent="-292100" lvl="7" marL="3657600" rtl="0">
              <a:spcBef>
                <a:spcPts val="1600"/>
              </a:spcBef>
              <a:spcAft>
                <a:spcPts val="0"/>
              </a:spcAft>
              <a:buSzPts val="1000"/>
              <a:buFont typeface="Overpass"/>
              <a:buChar char="○"/>
              <a:defRPr>
                <a:latin typeface="Overpass"/>
                <a:ea typeface="Overpass"/>
                <a:cs typeface="Overpass"/>
                <a:sym typeface="Overpass"/>
              </a:defRPr>
            </a:lvl8pPr>
            <a:lvl9pPr indent="-292100" lvl="8" marL="4114800" rtl="0">
              <a:spcBef>
                <a:spcPts val="1600"/>
              </a:spcBef>
              <a:spcAft>
                <a:spcPts val="1600"/>
              </a:spcAft>
              <a:buSzPts val="1000"/>
              <a:buFont typeface="Overpass"/>
              <a:buChar char="■"/>
              <a:defRPr>
                <a:latin typeface="Overpass"/>
                <a:ea typeface="Overpass"/>
                <a:cs typeface="Overpass"/>
                <a:sym typeface="Overpass"/>
              </a:defRPr>
            </a:lvl9pPr>
          </a:lstStyle>
          <a:p/>
        </p:txBody>
      </p:sp>
      <p:sp>
        <p:nvSpPr>
          <p:cNvPr id="142" name="Google Shape;142;p2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32">
    <p:spTree>
      <p:nvGrpSpPr>
        <p:cNvPr id="143" name="Shape 143"/>
        <p:cNvGrpSpPr/>
        <p:nvPr/>
      </p:nvGrpSpPr>
      <p:grpSpPr>
        <a:xfrm>
          <a:off x="0" y="0"/>
          <a:ext cx="0" cy="0"/>
          <a:chOff x="0" y="0"/>
          <a:chExt cx="0" cy="0"/>
        </a:xfrm>
      </p:grpSpPr>
      <p:sp>
        <p:nvSpPr>
          <p:cNvPr id="144" name="Google Shape;144;p2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45" name="Google Shape;145;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46" name="Google Shape;146;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47" name="Google Shape;147;p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8" name="Google Shape;148;p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 name="Google Shape;149;p25"/>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50" name="Google Shape;150;p25"/>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spTree>
      <p:nvGrpSpPr>
        <p:cNvPr id="151" name="Shape 151"/>
        <p:cNvGrpSpPr/>
        <p:nvPr/>
      </p:nvGrpSpPr>
      <p:grpSpPr>
        <a:xfrm>
          <a:off x="0" y="0"/>
          <a:ext cx="0" cy="0"/>
          <a:chOff x="0" y="0"/>
          <a:chExt cx="0" cy="0"/>
        </a:xfrm>
      </p:grpSpPr>
      <p:cxnSp>
        <p:nvCxnSpPr>
          <p:cNvPr id="152" name="Google Shape;152;p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 name="Google Shape;155;p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6" name="Google Shape;156;p26"/>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7" name="Google Shape;157;p26"/>
          <p:cNvSpPr txBox="1"/>
          <p:nvPr>
            <p:ph idx="2" type="subTitle"/>
          </p:nvPr>
        </p:nvSpPr>
        <p:spPr>
          <a:xfrm>
            <a:off x="5141316"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58" name="Google Shape;158;p26"/>
          <p:cNvSpPr txBox="1"/>
          <p:nvPr>
            <p:ph idx="3" type="subTitle"/>
          </p:nvPr>
        </p:nvSpPr>
        <p:spPr>
          <a:xfrm>
            <a:off x="5141311"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59" name="Google Shape;159;p26"/>
          <p:cNvSpPr txBox="1"/>
          <p:nvPr>
            <p:ph idx="4" type="subTitle"/>
          </p:nvPr>
        </p:nvSpPr>
        <p:spPr>
          <a:xfrm>
            <a:off x="5141316"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0" name="Google Shape;160;p26"/>
          <p:cNvSpPr txBox="1"/>
          <p:nvPr>
            <p:ph idx="5" type="subTitle"/>
          </p:nvPr>
        </p:nvSpPr>
        <p:spPr>
          <a:xfrm>
            <a:off x="5141311"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1" name="Google Shape;161;p26"/>
          <p:cNvSpPr txBox="1"/>
          <p:nvPr>
            <p:ph idx="6" type="subTitle"/>
          </p:nvPr>
        </p:nvSpPr>
        <p:spPr>
          <a:xfrm>
            <a:off x="1563469" y="2091075"/>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2" name="Google Shape;162;p26"/>
          <p:cNvSpPr txBox="1"/>
          <p:nvPr>
            <p:ph idx="7" type="subTitle"/>
          </p:nvPr>
        </p:nvSpPr>
        <p:spPr>
          <a:xfrm>
            <a:off x="1563450" y="1764713"/>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3" name="Google Shape;163;p26"/>
          <p:cNvSpPr txBox="1"/>
          <p:nvPr>
            <p:ph idx="8" type="subTitle"/>
          </p:nvPr>
        </p:nvSpPr>
        <p:spPr>
          <a:xfrm>
            <a:off x="1563469" y="3325781"/>
            <a:ext cx="2634000" cy="795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164" name="Google Shape;164;p26"/>
          <p:cNvSpPr txBox="1"/>
          <p:nvPr>
            <p:ph idx="9" type="subTitle"/>
          </p:nvPr>
        </p:nvSpPr>
        <p:spPr>
          <a:xfrm>
            <a:off x="1563450" y="2999419"/>
            <a:ext cx="2634000" cy="284400"/>
          </a:xfrm>
          <a:prstGeom prst="rect">
            <a:avLst/>
          </a:prstGeom>
        </p:spPr>
        <p:txBody>
          <a:bodyPr anchorCtr="0" anchor="b" bIns="91425" lIns="91425" spcFirstLastPara="1" rIns="91425" wrap="square" tIns="91425">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165" name="Google Shape;165;p2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66" name="Google Shape;166;p26"/>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7" name="Google Shape;167;p26"/>
          <p:cNvSpPr txBox="1"/>
          <p:nvPr>
            <p:ph idx="14" type="subTitle"/>
          </p:nvPr>
        </p:nvSpPr>
        <p:spPr>
          <a:xfrm>
            <a:off x="663844" y="1240163"/>
            <a:ext cx="7816500" cy="21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68" name="Google Shape;168;p2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no subtitle top 2">
  <p:cSld name="CUSTOM_2_2_2">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171" name="Google Shape;171;p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 name="Google Shape;172;p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73" name="Google Shape;173;p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4" name="Google Shape;174;p2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175" name="Google Shape;175;p2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76" name="Shape 176"/>
        <p:cNvGrpSpPr/>
        <p:nvPr/>
      </p:nvGrpSpPr>
      <p:grpSpPr>
        <a:xfrm>
          <a:off x="0" y="0"/>
          <a:ext cx="0" cy="0"/>
          <a:chOff x="0" y="0"/>
          <a:chExt cx="0" cy="0"/>
        </a:xfrm>
      </p:grpSpPr>
      <p:cxnSp>
        <p:nvCxnSpPr>
          <p:cNvPr id="177" name="Google Shape;177;p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8" name="Google Shape;178;p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9" name="Google Shape;179;p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0" name="Google Shape;180;p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 name="Google Shape;181;p28"/>
          <p:cNvSpPr txBox="1"/>
          <p:nvPr>
            <p:ph idx="1"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2" name="Google Shape;182;p2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83" name="Google Shape;183;p28"/>
          <p:cNvSpPr txBox="1"/>
          <p:nvPr>
            <p:ph type="title"/>
          </p:nvPr>
        </p:nvSpPr>
        <p:spPr>
          <a:xfrm>
            <a:off x="663788" y="82526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84" name="Google Shape;184;p28"/>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1">
    <p:spTree>
      <p:nvGrpSpPr>
        <p:cNvPr id="185" name="Shape 185"/>
        <p:cNvGrpSpPr/>
        <p:nvPr/>
      </p:nvGrpSpPr>
      <p:grpSpPr>
        <a:xfrm>
          <a:off x="0" y="0"/>
          <a:ext cx="0" cy="0"/>
          <a:chOff x="0" y="0"/>
          <a:chExt cx="0" cy="0"/>
        </a:xfrm>
      </p:grpSpPr>
      <p:sp>
        <p:nvSpPr>
          <p:cNvPr id="186" name="Google Shape;186;p2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7" name="Google Shape;187;p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9" name="Google Shape;189;p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 name="Google Shape;190;p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 name="Google Shape;191;p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2" name="Google Shape;192;p2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3" name="Google Shape;193;p29"/>
          <p:cNvSpPr/>
          <p:nvPr/>
        </p:nvSpPr>
        <p:spPr>
          <a:xfrm>
            <a:off x="7418644" y="4771913"/>
            <a:ext cx="468000" cy="1077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94" name="Shape 194"/>
        <p:cNvGrpSpPr/>
        <p:nvPr/>
      </p:nvGrpSpPr>
      <p:grpSpPr>
        <a:xfrm>
          <a:off x="0" y="0"/>
          <a:ext cx="0" cy="0"/>
          <a:chOff x="0" y="0"/>
          <a:chExt cx="0" cy="0"/>
        </a:xfrm>
      </p:grpSpPr>
      <p:cxnSp>
        <p:nvCxnSpPr>
          <p:cNvPr id="195" name="Google Shape;195;p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6" name="Google Shape;196;p30"/>
          <p:cNvSpPr txBox="1"/>
          <p:nvPr>
            <p:ph type="title"/>
          </p:nvPr>
        </p:nvSpPr>
        <p:spPr>
          <a:xfrm>
            <a:off x="1562906" y="1971675"/>
            <a:ext cx="7276200" cy="1200300"/>
          </a:xfrm>
          <a:prstGeom prst="rect">
            <a:avLst/>
          </a:prstGeom>
          <a:noFill/>
          <a:ln>
            <a:noFill/>
          </a:ln>
        </p:spPr>
        <p:txBody>
          <a:bodyPr anchorCtr="0" anchor="ctr" bIns="0" lIns="0" spcFirstLastPara="1" rIns="0" wrap="square" tIns="0">
            <a:noAutofit/>
          </a:bodyPr>
          <a:lstStyle>
            <a:lvl1pPr lvl="0" rtl="0" algn="l">
              <a:lnSpc>
                <a:spcPct val="105000"/>
              </a:lnSpc>
              <a:spcBef>
                <a:spcPts val="0"/>
              </a:spcBef>
              <a:spcAft>
                <a:spcPts val="0"/>
              </a:spcAft>
              <a:buSzPts val="2800"/>
              <a:buFont typeface="M PLUS 1p"/>
              <a:buNone/>
              <a:defRPr sz="2800">
                <a:solidFill>
                  <a:schemeClr val="lt1"/>
                </a:solidFill>
                <a:latin typeface="M PLUS 1p"/>
                <a:ea typeface="M PLUS 1p"/>
                <a:cs typeface="M PLUS 1p"/>
                <a:sym typeface="M PLUS 1p"/>
              </a:defRPr>
            </a:lvl1pPr>
            <a:lvl2pPr lvl="1"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2pPr>
            <a:lvl3pPr lvl="2"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3pPr>
            <a:lvl4pPr lvl="3"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4pPr>
            <a:lvl5pPr lvl="4"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5pPr>
            <a:lvl6pPr lvl="5"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6pPr>
            <a:lvl7pPr lvl="6"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7pPr>
            <a:lvl8pPr lvl="7"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8pPr>
            <a:lvl9pPr lvl="8" rtl="0" algn="l">
              <a:lnSpc>
                <a:spcPct val="105000"/>
              </a:lnSpc>
              <a:spcBef>
                <a:spcPts val="0"/>
              </a:spcBef>
              <a:spcAft>
                <a:spcPts val="0"/>
              </a:spcAft>
              <a:buSzPts val="3450"/>
              <a:buFont typeface="M PLUS 1p"/>
              <a:buNone/>
              <a:defRPr sz="3450">
                <a:solidFill>
                  <a:schemeClr val="lt1"/>
                </a:solidFill>
                <a:latin typeface="M PLUS 1p"/>
                <a:ea typeface="M PLUS 1p"/>
                <a:cs typeface="M PLUS 1p"/>
                <a:sym typeface="M PLUS 1p"/>
              </a:defRPr>
            </a:lvl9pPr>
          </a:lstStyle>
          <a:p/>
        </p:txBody>
      </p:sp>
      <p:sp>
        <p:nvSpPr>
          <p:cNvPr id="197" name="Google Shape;197;p30"/>
          <p:cNvSpPr txBox="1"/>
          <p:nvPr>
            <p:ph idx="1" type="subTitle"/>
          </p:nvPr>
        </p:nvSpPr>
        <p:spPr>
          <a:xfrm>
            <a:off x="1617300" y="3409950"/>
            <a:ext cx="3640500" cy="838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Font typeface="M PLUS 1p"/>
              <a:buNone/>
              <a:defRPr b="1" sz="1800">
                <a:solidFill>
                  <a:schemeClr val="lt1"/>
                </a:solidFill>
                <a:latin typeface="M PLUS 1p"/>
                <a:ea typeface="M PLUS 1p"/>
                <a:cs typeface="M PLUS 1p"/>
                <a:sym typeface="M PLUS 1p"/>
              </a:defRPr>
            </a:lvl1pPr>
            <a:lvl2pPr lvl="1"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2pPr>
            <a:lvl3pPr lvl="2"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3pPr>
            <a:lvl4pPr lvl="3"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4pPr>
            <a:lvl5pPr lvl="4"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5pPr>
            <a:lvl6pPr lvl="5"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6pPr>
            <a:lvl7pPr lvl="6"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7pPr>
            <a:lvl8pPr lvl="7"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8pPr>
            <a:lvl9pPr lvl="8" rtl="0" algn="l">
              <a:lnSpc>
                <a:spcPct val="135000"/>
              </a:lnSpc>
              <a:spcBef>
                <a:spcPts val="0"/>
              </a:spcBef>
              <a:spcAft>
                <a:spcPts val="0"/>
              </a:spcAft>
              <a:buClr>
                <a:schemeClr val="lt1"/>
              </a:buClr>
              <a:buSzPts val="1200"/>
              <a:buFont typeface="M PLUS 1p"/>
              <a:buNone/>
              <a:defRPr sz="1200">
                <a:solidFill>
                  <a:schemeClr val="lt1"/>
                </a:solidFill>
                <a:latin typeface="M PLUS 1p"/>
                <a:ea typeface="M PLUS 1p"/>
                <a:cs typeface="M PLUS 1p"/>
                <a:sym typeface="M PLUS 1p"/>
              </a:defRPr>
            </a:lvl9pPr>
          </a:lstStyle>
          <a:p/>
        </p:txBody>
      </p:sp>
      <p:sp>
        <p:nvSpPr>
          <p:cNvPr id="198" name="Google Shape;198;p30"/>
          <p:cNvSpPr txBox="1"/>
          <p:nvPr>
            <p:ph idx="2" type="body"/>
          </p:nvPr>
        </p:nvSpPr>
        <p:spPr>
          <a:xfrm>
            <a:off x="609599" y="822546"/>
            <a:ext cx="6603300" cy="3048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SzPts val="2000"/>
              <a:buFont typeface="M PLUS 1p"/>
              <a:buNone/>
              <a:defRPr b="1" sz="2000">
                <a:solidFill>
                  <a:schemeClr val="lt1"/>
                </a:solidFill>
                <a:latin typeface="M PLUS 1p"/>
                <a:ea typeface="M PLUS 1p"/>
                <a:cs typeface="M PLUS 1p"/>
                <a:sym typeface="M PLUS 1p"/>
              </a:defRPr>
            </a:lvl1pPr>
            <a:lvl2pPr indent="-342900" lvl="1" marL="914400" rtl="0" algn="l">
              <a:lnSpc>
                <a:spcPct val="100000"/>
              </a:lnSpc>
              <a:spcBef>
                <a:spcPts val="0"/>
              </a:spcBef>
              <a:spcAft>
                <a:spcPts val="0"/>
              </a:spcAft>
              <a:buSzPts val="1800"/>
              <a:buFont typeface="M PLUS 1p"/>
              <a:buChar char="○"/>
              <a:defRPr>
                <a:latin typeface="M PLUS 1p"/>
                <a:ea typeface="M PLUS 1p"/>
                <a:cs typeface="M PLUS 1p"/>
                <a:sym typeface="M PLUS 1p"/>
              </a:defRPr>
            </a:lvl2pPr>
            <a:lvl3pPr indent="-342900" lvl="2" marL="1371600" rtl="0" algn="l">
              <a:lnSpc>
                <a:spcPct val="100000"/>
              </a:lnSpc>
              <a:spcBef>
                <a:spcPts val="0"/>
              </a:spcBef>
              <a:spcAft>
                <a:spcPts val="0"/>
              </a:spcAft>
              <a:buSzPts val="1800"/>
              <a:buFont typeface="M PLUS 1p"/>
              <a:buChar char="■"/>
              <a:defRPr>
                <a:latin typeface="M PLUS 1p"/>
                <a:ea typeface="M PLUS 1p"/>
                <a:cs typeface="M PLUS 1p"/>
                <a:sym typeface="M PLUS 1p"/>
              </a:defRPr>
            </a:lvl3pPr>
            <a:lvl4pPr indent="-342900" lvl="3" marL="1828800" rtl="0" algn="l">
              <a:lnSpc>
                <a:spcPct val="100000"/>
              </a:lnSpc>
              <a:spcBef>
                <a:spcPts val="0"/>
              </a:spcBef>
              <a:spcAft>
                <a:spcPts val="0"/>
              </a:spcAft>
              <a:buSzPts val="1800"/>
              <a:buFont typeface="M PLUS 1p"/>
              <a:buChar char="●"/>
              <a:defRPr>
                <a:latin typeface="M PLUS 1p"/>
                <a:ea typeface="M PLUS 1p"/>
                <a:cs typeface="M PLUS 1p"/>
                <a:sym typeface="M PLUS 1p"/>
              </a:defRPr>
            </a:lvl4pPr>
            <a:lvl5pPr indent="-342900" lvl="4" marL="2286000" rtl="0" algn="l">
              <a:lnSpc>
                <a:spcPct val="100000"/>
              </a:lnSpc>
              <a:spcBef>
                <a:spcPts val="0"/>
              </a:spcBef>
              <a:spcAft>
                <a:spcPts val="0"/>
              </a:spcAft>
              <a:buSzPts val="1800"/>
              <a:buFont typeface="M PLUS 1p"/>
              <a:buChar char="○"/>
              <a:defRPr>
                <a:latin typeface="M PLUS 1p"/>
                <a:ea typeface="M PLUS 1p"/>
                <a:cs typeface="M PLUS 1p"/>
                <a:sym typeface="M PLUS 1p"/>
              </a:defRPr>
            </a:lvl5pPr>
            <a:lvl6pPr indent="-228600" lvl="5" marL="2743200" rtl="0" algn="l">
              <a:lnSpc>
                <a:spcPct val="100000"/>
              </a:lnSpc>
              <a:spcBef>
                <a:spcPts val="0"/>
              </a:spcBef>
              <a:spcAft>
                <a:spcPts val="0"/>
              </a:spcAft>
              <a:buSzPts val="1400"/>
              <a:buFont typeface="M PLUS 1p"/>
              <a:buNone/>
              <a:defRPr>
                <a:latin typeface="M PLUS 1p"/>
                <a:ea typeface="M PLUS 1p"/>
                <a:cs typeface="M PLUS 1p"/>
                <a:sym typeface="M PLUS 1p"/>
              </a:defRPr>
            </a:lvl6pPr>
            <a:lvl7pPr indent="-228600" lvl="6" marL="3200400" rtl="0" algn="l">
              <a:lnSpc>
                <a:spcPct val="100000"/>
              </a:lnSpc>
              <a:spcBef>
                <a:spcPts val="0"/>
              </a:spcBef>
              <a:spcAft>
                <a:spcPts val="0"/>
              </a:spcAft>
              <a:buSzPts val="1400"/>
              <a:buFont typeface="M PLUS 1p"/>
              <a:buNone/>
              <a:defRPr>
                <a:latin typeface="M PLUS 1p"/>
                <a:ea typeface="M PLUS 1p"/>
                <a:cs typeface="M PLUS 1p"/>
                <a:sym typeface="M PLUS 1p"/>
              </a:defRPr>
            </a:lvl7pPr>
            <a:lvl8pPr indent="-228600" lvl="7" marL="3657600" rtl="0" algn="l">
              <a:lnSpc>
                <a:spcPct val="100000"/>
              </a:lnSpc>
              <a:spcBef>
                <a:spcPts val="0"/>
              </a:spcBef>
              <a:spcAft>
                <a:spcPts val="0"/>
              </a:spcAft>
              <a:buSzPts val="1400"/>
              <a:buFont typeface="M PLUS 1p"/>
              <a:buNone/>
              <a:defRPr>
                <a:latin typeface="M PLUS 1p"/>
                <a:ea typeface="M PLUS 1p"/>
                <a:cs typeface="M PLUS 1p"/>
                <a:sym typeface="M PLUS 1p"/>
              </a:defRPr>
            </a:lvl8pPr>
            <a:lvl9pPr indent="-228600" lvl="8" marL="4114800" rtl="0" algn="l">
              <a:lnSpc>
                <a:spcPct val="100000"/>
              </a:lnSpc>
              <a:spcBef>
                <a:spcPts val="0"/>
              </a:spcBef>
              <a:spcAft>
                <a:spcPts val="0"/>
              </a:spcAft>
              <a:buSzPts val="1400"/>
              <a:buFont typeface="M PLUS 1p"/>
              <a:buNone/>
              <a:defRPr>
                <a:latin typeface="M PLUS 1p"/>
                <a:ea typeface="M PLUS 1p"/>
                <a:cs typeface="M PLUS 1p"/>
                <a:sym typeface="M PLUS 1p"/>
              </a:defRPr>
            </a:lvl9pPr>
          </a:lstStyle>
          <a:p/>
        </p:txBody>
      </p:sp>
      <p:pic>
        <p:nvPicPr>
          <p:cNvPr id="199" name="Google Shape;199;p30"/>
          <p:cNvPicPr preferRelativeResize="0"/>
          <p:nvPr/>
        </p:nvPicPr>
        <p:blipFill rotWithShape="1">
          <a:blip r:embed="rId3">
            <a:alphaModFix/>
          </a:blip>
          <a:srcRect b="0" l="0" r="0" t="0"/>
          <a:stretch/>
        </p:blipFill>
        <p:spPr>
          <a:xfrm>
            <a:off x="7580138" y="4652989"/>
            <a:ext cx="1185206" cy="279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3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3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6" name="Google Shape;206;p3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07" name="Google Shape;207;p32"/>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08" name="Google Shape;208;p32"/>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09" name="Google Shape;209;p3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0" name="Google Shape;210;p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1" name="Google Shape;211;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4" name="Google Shape;214;p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15" name="Google Shape;215;p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16" name="Google Shape;216;p3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17" name="Google Shape;217;p33"/>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18" name="Google Shape;218;p33"/>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19" name="Google Shape;219;p3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20" name="Google Shape;220;p33"/>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221" name="Google Shape;221;p3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22" name="Google Shape;222;p33"/>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23" name="Google Shape;223;p33"/>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24" name="Google Shape;224;p33"/>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25" name="Google Shape;225;p33"/>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26" name="Google Shape;226;p33"/>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227" name="Google Shape;227;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3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1" name="Google Shape;231;p3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232" name="Google Shape;232;p34"/>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33" name="Google Shape;233;p34"/>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34" name="Google Shape;234;p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35" name="Google Shape;235;p3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36" name="Google Shape;236;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7" name="Shape 237"/>
        <p:cNvGrpSpPr/>
        <p:nvPr/>
      </p:nvGrpSpPr>
      <p:grpSpPr>
        <a:xfrm>
          <a:off x="0" y="0"/>
          <a:ext cx="0" cy="0"/>
          <a:chOff x="0" y="0"/>
          <a:chExt cx="0" cy="0"/>
        </a:xfrm>
      </p:grpSpPr>
      <p:sp>
        <p:nvSpPr>
          <p:cNvPr id="238" name="Google Shape;238;p3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3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240" name="Google Shape;240;p3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41" name="Google Shape;241;p35"/>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42" name="Google Shape;242;p3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43" name="Google Shape;243;p35"/>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44" name="Google Shape;244;p35"/>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45" name="Google Shape;245;p35"/>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46" name="Google Shape;246;p3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47" name="Google Shape;247;p3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48" name="Google Shape;248;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 name="Google Shape;249;p35"/>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50" name="Google Shape;250;p35"/>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51" name="Google Shape;251;p35"/>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52" name="Google Shape;252;p35"/>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3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55" name="Google Shape;255;p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56" name="Google Shape;256;p36"/>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57" name="Google Shape;257;p36"/>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58" name="Google Shape;258;p36"/>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59" name="Google Shape;259;p36"/>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60" name="Google Shape;260;p36"/>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1" name="Google Shape;261;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62" name="Shape 262"/>
        <p:cNvGrpSpPr/>
        <p:nvPr/>
      </p:nvGrpSpPr>
      <p:grpSpPr>
        <a:xfrm>
          <a:off x="0" y="0"/>
          <a:ext cx="0" cy="0"/>
          <a:chOff x="0" y="0"/>
          <a:chExt cx="0" cy="0"/>
        </a:xfrm>
      </p:grpSpPr>
      <p:sp>
        <p:nvSpPr>
          <p:cNvPr id="263" name="Google Shape;263;p3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64" name="Google Shape;264;p3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65" name="Google Shape;265;p37"/>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266" name="Google Shape;266;p37"/>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67" name="Google Shape;267;p3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68" name="Google Shape;268;p37"/>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69" name="Google Shape;269;p37"/>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70" name="Google Shape;270;p37"/>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271" name="Google Shape;271;p37"/>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72" name="Google Shape;272;p37"/>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273" name="Google Shape;273;p37"/>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74" name="Google Shape;274;p37"/>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75" name="Google Shape;275;p37"/>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76" name="Google Shape;276;p37"/>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77" name="Google Shape;277;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280" name="Google Shape;280;p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1" name="Google Shape;281;p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2" name="Google Shape;282;p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83" name="Google Shape;283;p3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84" name="Google Shape;284;p3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85" name="Google Shape;285;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3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88" name="Google Shape;288;p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89" name="Google Shape;289;p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0" name="Google Shape;290;p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91" name="Google Shape;291;p3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92" name="Google Shape;292;p3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3" name="Google Shape;293;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94" name="Shape 294"/>
        <p:cNvGrpSpPr/>
        <p:nvPr/>
      </p:nvGrpSpPr>
      <p:grpSpPr>
        <a:xfrm>
          <a:off x="0" y="0"/>
          <a:ext cx="0" cy="0"/>
          <a:chOff x="0" y="0"/>
          <a:chExt cx="0" cy="0"/>
        </a:xfrm>
      </p:grpSpPr>
      <p:cxnSp>
        <p:nvCxnSpPr>
          <p:cNvPr id="295" name="Google Shape;295;p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296" name="Google Shape;296;p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7" name="Google Shape;297;p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98" name="Google Shape;298;p4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99" name="Google Shape;299;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0" name="Google Shape;300;p40"/>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01" name="Google Shape;301;p40"/>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04" name="Google Shape;304;p4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05" name="Google Shape;305;p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6" name="Google Shape;306;p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07" name="Google Shape;307;p4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08" name="Google Shape;308;p4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09" name="Google Shape;309;p4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0" name="Google Shape;310;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42"/>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13" name="Google Shape;313;p42"/>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14" name="Google Shape;314;p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15" name="Google Shape;315;p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6" name="Google Shape;316;p4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17" name="Google Shape;317;p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18" name="Google Shape;318;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4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21" name="Google Shape;321;p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2" name="Google Shape;322;p4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23" name="Google Shape;323;p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24" name="Google Shape;324;p4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325" name="Google Shape;325;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4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28" name="Google Shape;328;p44"/>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329" name="Google Shape;329;p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0" name="Google Shape;330;p4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31" name="Google Shape;331;p4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32" name="Google Shape;332;p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3" name="Google Shape;333;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4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6" name="Google Shape;336;p4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7" name="Google Shape;337;p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38" name="Google Shape;338;p4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39" name="Google Shape;339;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40" name="Shape 340"/>
        <p:cNvGrpSpPr/>
        <p:nvPr/>
      </p:nvGrpSpPr>
      <p:grpSpPr>
        <a:xfrm>
          <a:off x="0" y="0"/>
          <a:ext cx="0" cy="0"/>
          <a:chOff x="0" y="0"/>
          <a:chExt cx="0" cy="0"/>
        </a:xfrm>
      </p:grpSpPr>
      <p:sp>
        <p:nvSpPr>
          <p:cNvPr id="341" name="Google Shape;341;p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2" name="Google Shape;342;p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3" name="Google Shape;343;p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4" name="Google Shape;344;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 name="Google Shape;345;p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6" name="Google Shape;346;p4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7" name="Google Shape;347;p4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8" name="Google Shape;348;p46"/>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49" name="Shape 349"/>
        <p:cNvGrpSpPr/>
        <p:nvPr/>
      </p:nvGrpSpPr>
      <p:grpSpPr>
        <a:xfrm>
          <a:off x="0" y="0"/>
          <a:ext cx="0" cy="0"/>
          <a:chOff x="0" y="0"/>
          <a:chExt cx="0" cy="0"/>
        </a:xfrm>
      </p:grpSpPr>
      <p:sp>
        <p:nvSpPr>
          <p:cNvPr id="350" name="Google Shape;350;p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51" name="Google Shape;351;p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4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3" name="Google Shape;353;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 name="Google Shape;354;p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5" name="Google Shape;355;p4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6" name="Google Shape;356;p47"/>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 name="Google Shape;357;p47"/>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8" name="Google Shape;358;p47"/>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9" name="Google Shape;359;p4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 name="Google Shape;360;p4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 name="Google Shape;361;p47"/>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2" name="Google Shape;362;p47"/>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3" name="Google Shape;363;p47"/>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64" name="Google Shape;364;p4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65" name="Google Shape;365;p47"/>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66" name="Shape 366"/>
        <p:cNvGrpSpPr/>
        <p:nvPr/>
      </p:nvGrpSpPr>
      <p:grpSpPr>
        <a:xfrm>
          <a:off x="0" y="0"/>
          <a:ext cx="0" cy="0"/>
          <a:chOff x="0" y="0"/>
          <a:chExt cx="0" cy="0"/>
        </a:xfrm>
      </p:grpSpPr>
      <p:cxnSp>
        <p:nvCxnSpPr>
          <p:cNvPr id="367" name="Google Shape;367;p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8" name="Google Shape;368;p4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69" name="Google Shape;369;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0" name="Google Shape;370;p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1" name="Google Shape;371;p4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2" name="Google Shape;372;p4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 name="Google Shape;373;p4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8"/>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5" name="Google Shape;375;p48"/>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6" name="Google Shape;376;p48"/>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77" name="Google Shape;377;p4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8" name="Google Shape;378;p4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9" name="Google Shape;379;p4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80" name="Google Shape;380;p48"/>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81" name="Shape 381"/>
        <p:cNvGrpSpPr/>
        <p:nvPr/>
      </p:nvGrpSpPr>
      <p:grpSpPr>
        <a:xfrm>
          <a:off x="0" y="0"/>
          <a:ext cx="0" cy="0"/>
          <a:chOff x="0" y="0"/>
          <a:chExt cx="0" cy="0"/>
        </a:xfrm>
      </p:grpSpPr>
      <p:cxnSp>
        <p:nvCxnSpPr>
          <p:cNvPr id="382" name="Google Shape;382;p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 name="Google Shape;383;p4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4" name="Google Shape;384;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 name="Google Shape;385;p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 name="Google Shape;386;p4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87" name="Google Shape;387;p49"/>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388" name="Google Shape;388;p49"/>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89" name="Google Shape;389;p49"/>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0" name="Google Shape;390;p49"/>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91" name="Google Shape;391;p49"/>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92" name="Google Shape;392;p4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93" name="Google Shape;393;p49"/>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94" name="Shape 394"/>
        <p:cNvGrpSpPr/>
        <p:nvPr/>
      </p:nvGrpSpPr>
      <p:grpSpPr>
        <a:xfrm>
          <a:off x="0" y="0"/>
          <a:ext cx="0" cy="0"/>
          <a:chOff x="0" y="0"/>
          <a:chExt cx="0" cy="0"/>
        </a:xfrm>
      </p:grpSpPr>
      <p:sp>
        <p:nvSpPr>
          <p:cNvPr id="395" name="Google Shape;395;p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96" name="Google Shape;396;p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7" name="Google Shape;397;p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8" name="Google Shape;398;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 name="Google Shape;399;p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0" name="Google Shape;400;p5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01" name="Shape 401"/>
        <p:cNvGrpSpPr/>
        <p:nvPr/>
      </p:nvGrpSpPr>
      <p:grpSpPr>
        <a:xfrm>
          <a:off x="0" y="0"/>
          <a:ext cx="0" cy="0"/>
          <a:chOff x="0" y="0"/>
          <a:chExt cx="0" cy="0"/>
        </a:xfrm>
      </p:grpSpPr>
      <p:sp>
        <p:nvSpPr>
          <p:cNvPr id="402" name="Google Shape;402;p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03" name="Google Shape;403;p5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4" name="Google Shape;404;p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5" name="Google Shape;405;p5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6" name="Google Shape;406;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 name="Google Shape;407;p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8" name="Google Shape;408;p51"/>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9" name="Google Shape;409;p5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0" name="Google Shape;410;p5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11" name="Shape 411"/>
        <p:cNvGrpSpPr/>
        <p:nvPr/>
      </p:nvGrpSpPr>
      <p:grpSpPr>
        <a:xfrm>
          <a:off x="0" y="0"/>
          <a:ext cx="0" cy="0"/>
          <a:chOff x="0" y="0"/>
          <a:chExt cx="0" cy="0"/>
        </a:xfrm>
      </p:grpSpPr>
      <p:cxnSp>
        <p:nvCxnSpPr>
          <p:cNvPr id="412" name="Google Shape;412;p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3" name="Google Shape;413;p5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4" name="Google Shape;414;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5" name="Google Shape;415;p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6" name="Google Shape;416;p5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7" name="Google Shape;417;p52"/>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18" name="Google Shape;418;p5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9" name="Google Shape;419;p52"/>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20" name="Shape 420"/>
        <p:cNvGrpSpPr/>
        <p:nvPr/>
      </p:nvGrpSpPr>
      <p:grpSpPr>
        <a:xfrm>
          <a:off x="0" y="0"/>
          <a:ext cx="0" cy="0"/>
          <a:chOff x="0" y="0"/>
          <a:chExt cx="0" cy="0"/>
        </a:xfrm>
      </p:grpSpPr>
      <p:sp>
        <p:nvSpPr>
          <p:cNvPr id="421" name="Google Shape;421;p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22" name="Google Shape;422;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5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4" name="Google Shape;424;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5" name="Google Shape;425;p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6" name="Google Shape;426;p5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7" name="Google Shape;427;p53"/>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28" name="Shape 428"/>
        <p:cNvGrpSpPr/>
        <p:nvPr/>
      </p:nvGrpSpPr>
      <p:grpSpPr>
        <a:xfrm>
          <a:off x="0" y="0"/>
          <a:ext cx="0" cy="0"/>
          <a:chOff x="0" y="0"/>
          <a:chExt cx="0" cy="0"/>
        </a:xfrm>
      </p:grpSpPr>
      <p:cxnSp>
        <p:nvCxnSpPr>
          <p:cNvPr id="429" name="Google Shape;429;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0" name="Google Shape;430;p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31" name="Google Shape;431;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2" name="Google Shape;432;p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33" name="Google Shape;433;p5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4" name="Google Shape;434;p54"/>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5" name="Google Shape;435;p54"/>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36" name="Google Shape;436;p54"/>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37" name="Google Shape;437;p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38" name="Google Shape;438;p54"/>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39" name="Shape 439"/>
        <p:cNvGrpSpPr/>
        <p:nvPr/>
      </p:nvGrpSpPr>
      <p:grpSpPr>
        <a:xfrm>
          <a:off x="0" y="0"/>
          <a:ext cx="0" cy="0"/>
          <a:chOff x="0" y="0"/>
          <a:chExt cx="0" cy="0"/>
        </a:xfrm>
      </p:grpSpPr>
      <p:cxnSp>
        <p:nvCxnSpPr>
          <p:cNvPr id="440" name="Google Shape;440;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1" name="Google Shape;441;p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42" name="Google Shape;442;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 name="Google Shape;443;p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44" name="Google Shape;444;p5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5" name="Google Shape;445;p55"/>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6" name="Google Shape;446;p5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7" name="Google Shape;447;p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8" name="Google Shape;448;p5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49" name="Shape 449"/>
        <p:cNvGrpSpPr/>
        <p:nvPr/>
      </p:nvGrpSpPr>
      <p:grpSpPr>
        <a:xfrm>
          <a:off x="0" y="0"/>
          <a:ext cx="0" cy="0"/>
          <a:chOff x="0" y="0"/>
          <a:chExt cx="0" cy="0"/>
        </a:xfrm>
      </p:grpSpPr>
      <p:sp>
        <p:nvSpPr>
          <p:cNvPr id="450" name="Google Shape;450;p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51" name="Google Shape;451;p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2" name="Google Shape;452;p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53" name="Google Shape;453;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 name="Google Shape;454;p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55" name="Google Shape;455;p5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6" name="Google Shape;456;p5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457" name="Google Shape;457;p5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458" name="Google Shape;458;p5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59" name="Google Shape;459;p5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60" name="Shape 460"/>
        <p:cNvGrpSpPr/>
        <p:nvPr/>
      </p:nvGrpSpPr>
      <p:grpSpPr>
        <a:xfrm>
          <a:off x="0" y="0"/>
          <a:ext cx="0" cy="0"/>
          <a:chOff x="0" y="0"/>
          <a:chExt cx="0" cy="0"/>
        </a:xfrm>
      </p:grpSpPr>
      <p:cxnSp>
        <p:nvCxnSpPr>
          <p:cNvPr id="461" name="Google Shape;461;p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62" name="Google Shape;462;p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63" name="Google Shape;463;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64" name="Google Shape;464;p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65" name="Google Shape;465;p5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66" name="Google Shape;466;p57"/>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67" name="Google Shape;467;p57"/>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68" name="Google Shape;468;p57"/>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69" name="Google Shape;469;p57"/>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70" name="Google Shape;470;p57"/>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71" name="Google Shape;471;p57"/>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472" name="Google Shape;472;p5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3" name="Google Shape;473;p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4" name="Google Shape;474;p5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75" name="Shape 475"/>
        <p:cNvGrpSpPr/>
        <p:nvPr/>
      </p:nvGrpSpPr>
      <p:grpSpPr>
        <a:xfrm>
          <a:off x="0" y="0"/>
          <a:ext cx="0" cy="0"/>
          <a:chOff x="0" y="0"/>
          <a:chExt cx="0" cy="0"/>
        </a:xfrm>
      </p:grpSpPr>
      <p:sp>
        <p:nvSpPr>
          <p:cNvPr id="476" name="Google Shape;476;p5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7" name="Google Shape;477;p5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78" name="Google Shape;478;p5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479" name="Google Shape;479;p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 name="Google Shape;480;p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81" name="Google Shape;481;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 name="Google Shape;482;p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83" name="Google Shape;483;p58"/>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4" name="Google Shape;484;p58"/>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485" name="Google Shape;485;p58"/>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486" name="Google Shape;486;p58"/>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 name="Google Shape;487;p58"/>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8" name="Google Shape;488;p58"/>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9" name="Google Shape;489;p58"/>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0" name="Google Shape;490;p58"/>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91" name="Google Shape;491;p58"/>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92" name="Google Shape;492;p58"/>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3" name="Google Shape;493;p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4" name="Google Shape;494;p58"/>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95" name="Shape 495"/>
        <p:cNvGrpSpPr/>
        <p:nvPr/>
      </p:nvGrpSpPr>
      <p:grpSpPr>
        <a:xfrm>
          <a:off x="0" y="0"/>
          <a:ext cx="0" cy="0"/>
          <a:chOff x="0" y="0"/>
          <a:chExt cx="0" cy="0"/>
        </a:xfrm>
      </p:grpSpPr>
      <p:sp>
        <p:nvSpPr>
          <p:cNvPr id="496" name="Google Shape;496;p5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97" name="Google Shape;497;p5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498" name="Google Shape;498;p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9" name="Google Shape;499;p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00" name="Google Shape;500;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 name="Google Shape;501;p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02" name="Google Shape;502;p5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03" name="Google Shape;503;p5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04" name="Google Shape;504;p5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05" name="Google Shape;505;p59"/>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6" name="Google Shape;506;p59"/>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7" name="Google Shape;507;p59"/>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08" name="Google Shape;508;p59"/>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09" name="Google Shape;509;p59"/>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10" name="Google Shape;510;p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11" name="Google Shape;511;p59"/>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12" name="Shape 512"/>
        <p:cNvGrpSpPr/>
        <p:nvPr/>
      </p:nvGrpSpPr>
      <p:grpSpPr>
        <a:xfrm>
          <a:off x="0" y="0"/>
          <a:ext cx="0" cy="0"/>
          <a:chOff x="0" y="0"/>
          <a:chExt cx="0" cy="0"/>
        </a:xfrm>
      </p:grpSpPr>
      <p:cxnSp>
        <p:nvCxnSpPr>
          <p:cNvPr id="513" name="Google Shape;513;p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4" name="Google Shape;514;p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5" name="Google Shape;515;p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6" name="Google Shape;516;p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7" name="Google Shape;517;p6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18" name="Google Shape;518;p6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19" name="Google Shape;519;p60"/>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20" name="Google Shape;520;p60"/>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1" name="Google Shape;521;p60"/>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2" name="Google Shape;522;p60"/>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523" name="Google Shape;523;p60"/>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4" name="Google Shape;524;p60"/>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5" name="Google Shape;525;p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26" name="Google Shape;526;p60"/>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27" name="Shape 527"/>
        <p:cNvGrpSpPr/>
        <p:nvPr/>
      </p:nvGrpSpPr>
      <p:grpSpPr>
        <a:xfrm>
          <a:off x="0" y="0"/>
          <a:ext cx="0" cy="0"/>
          <a:chOff x="0" y="0"/>
          <a:chExt cx="0" cy="0"/>
        </a:xfrm>
      </p:grpSpPr>
      <p:cxnSp>
        <p:nvCxnSpPr>
          <p:cNvPr id="528" name="Google Shape;528;p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9" name="Google Shape;529;p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0" name="Google Shape;530;p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 name="Google Shape;531;p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2" name="Google Shape;532;p6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33" name="Google Shape;533;p61"/>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34" name="Google Shape;534;p61"/>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5" name="Google Shape;535;p61"/>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6" name="Google Shape;536;p61"/>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7" name="Google Shape;537;p61"/>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8" name="Google Shape;538;p61"/>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9" name="Google Shape;539;p61"/>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40" name="Google Shape;540;p61"/>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41" name="Google Shape;541;p6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42" name="Google Shape;542;p61"/>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43" name="Shape 543"/>
        <p:cNvGrpSpPr/>
        <p:nvPr/>
      </p:nvGrpSpPr>
      <p:grpSpPr>
        <a:xfrm>
          <a:off x="0" y="0"/>
          <a:ext cx="0" cy="0"/>
          <a:chOff x="0" y="0"/>
          <a:chExt cx="0" cy="0"/>
        </a:xfrm>
      </p:grpSpPr>
      <p:cxnSp>
        <p:nvCxnSpPr>
          <p:cNvPr id="544" name="Google Shape;544;p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45" name="Google Shape;545;p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46" name="Google Shape;546;p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7" name="Google Shape;547;p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48" name="Google Shape;548;p6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49" name="Google Shape;549;p62"/>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0" name="Google Shape;550;p62"/>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551" name="Google Shape;551;p62"/>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52" name="Google Shape;552;p62"/>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553" name="Google Shape;553;p6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4" name="Google Shape;554;p6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6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6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6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6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6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6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6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6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6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4" name="Google Shape;564;p6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6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6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6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6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6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6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6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6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73" name="Google Shape;573;p6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4" name="Google Shape;574;p6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6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6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6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6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6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6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6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6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3" name="Google Shape;583;p6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4" name="Google Shape;584;p6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6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6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6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6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6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6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6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6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93" name="Google Shape;593;p6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 name="Google Shape;594;p6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6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6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6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6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6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6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6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6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3" name="Google Shape;603;p6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4" name="Google Shape;604;p6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5" name="Google Shape;605;p6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6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6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6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6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6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6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6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3" name="Google Shape;613;p6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4" name="Google Shape;614;p6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5" name="Google Shape;615;p6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6" name="Google Shape;616;p6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7" name="Google Shape;617;p6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8" name="Google Shape;618;p6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9" name="Google Shape;619;p6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0" name="Google Shape;620;p6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1" name="Google Shape;621;p6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2" name="Google Shape;622;p6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23" name="Google Shape;623;p6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4" name="Google Shape;624;p6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5" name="Google Shape;625;p6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6" name="Google Shape;626;p6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7" name="Google Shape;627;p6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8" name="Google Shape;628;p6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 name="Google Shape;629;p6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 name="Google Shape;630;p6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 name="Google Shape;631;p6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 name="Google Shape;632;p6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3" name="Google Shape;633;p6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 name="Google Shape;634;p6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 name="Google Shape;635;p6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 name="Google Shape;636;p6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 name="Google Shape;637;p6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 name="Google Shape;638;p6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 name="Google Shape;639;p6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 name="Google Shape;640;p6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 name="Google Shape;641;p6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 name="Google Shape;642;p6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3" name="Google Shape;643;p6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 name="Google Shape;644;p6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 name="Google Shape;645;p6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6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 name="Google Shape;647;p6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 name="Google Shape;648;p6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 name="Google Shape;649;p6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0" name="Google Shape;650;p6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1" name="Google Shape;651;p6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2" name="Google Shape;652;p6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53" name="Google Shape;653;p6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4" name="Google Shape;654;p6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5" name="Google Shape;655;p6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6" name="Google Shape;656;p6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7" name="Google Shape;657;p6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8" name="Google Shape;658;p6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6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0" name="Google Shape;660;p6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1" name="Google Shape;661;p6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2" name="Google Shape;662;p6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63" name="Google Shape;663;p6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4" name="Google Shape;664;p6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5" name="Google Shape;665;p6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6" name="Google Shape;666;p6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7" name="Google Shape;667;p6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6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9" name="Google Shape;669;p6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0" name="Google Shape;670;p6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1" name="Google Shape;671;p6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2" name="Google Shape;672;p6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3" name="Google Shape;673;p6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4" name="Google Shape;674;p6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5" name="Google Shape;675;p6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6" name="Google Shape;676;p6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8" name="Google Shape;678;p6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6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0" name="Google Shape;680;p6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1" name="Google Shape;681;p6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2" name="Google Shape;682;p6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3" name="Google Shape;683;p6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4" name="Google Shape;684;p6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5" name="Google Shape;685;p6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6" name="Google Shape;686;p6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6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8" name="Google Shape;688;p6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9" name="Google Shape;689;p6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6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1" name="Google Shape;691;p6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2" name="Google Shape;692;p6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3" name="Google Shape;693;p6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4" name="Google Shape;694;p6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5" name="Google Shape;695;p6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6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7" name="Google Shape;697;p6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8" name="Google Shape;698;p6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6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0" name="Google Shape;700;p6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1" name="Google Shape;701;p6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2" name="Google Shape;702;p6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03" name="Google Shape;703;p6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4" name="Google Shape;704;p6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5" name="Google Shape;705;p6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6" name="Google Shape;706;p6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7" name="Google Shape;707;p6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8" name="Google Shape;708;p6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09" name="Google Shape;709;p6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6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 name="Google Shape;711;p6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2" name="Google Shape;712;p6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13" name="Google Shape;713;p6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 name="Google Shape;714;p6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 name="Google Shape;715;p6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6" name="Google Shape;716;p6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7" name="Google Shape;717;p6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8" name="Google Shape;718;p6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6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0" name="Google Shape;720;p6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1" name="Google Shape;721;p6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2" name="Google Shape;722;p6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23" name="Google Shape;723;p6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 name="Google Shape;724;p6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5" name="Google Shape;725;p6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6" name="Google Shape;726;p6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 name="Google Shape;727;p6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6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9" name="Google Shape;729;p6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 name="Google Shape;730;p6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1" name="Google Shape;731;p6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2" name="Google Shape;732;p6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33" name="Google Shape;733;p6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 name="Google Shape;734;p6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5" name="Google Shape;735;p6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 name="Google Shape;736;p6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 name="Google Shape;737;p6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8" name="Google Shape;738;p6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9" name="Google Shape;739;p6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0" name="Google Shape;740;p6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1" name="Google Shape;741;p6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2" name="Google Shape;742;p6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43" name="Google Shape;743;p6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4" name="Google Shape;744;p6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5" name="Google Shape;745;p6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6" name="Google Shape;746;p6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7" name="Google Shape;747;p6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8" name="Google Shape;748;p6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49" name="Google Shape;749;p6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0" name="Google Shape;750;p6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1" name="Google Shape;751;p6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2" name="Google Shape;752;p6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3" name="Google Shape;753;p62"/>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54" name="Google Shape;754;p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55" name="Google Shape;755;p62"/>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756" name="Shape 756"/>
        <p:cNvGrpSpPr/>
        <p:nvPr/>
      </p:nvGrpSpPr>
      <p:grpSpPr>
        <a:xfrm>
          <a:off x="0" y="0"/>
          <a:ext cx="0" cy="0"/>
          <a:chOff x="0" y="0"/>
          <a:chExt cx="0" cy="0"/>
        </a:xfrm>
      </p:grpSpPr>
      <p:cxnSp>
        <p:nvCxnSpPr>
          <p:cNvPr id="757" name="Google Shape;757;p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58" name="Google Shape;758;p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59" name="Google Shape;759;p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60" name="Google Shape;760;p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61" name="Google Shape;761;p6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62" name="Google Shape;762;p6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763" name="Google Shape;763;p6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764" name="Google Shape;764;p63"/>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5" name="Google Shape;765;p63"/>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6" name="Google Shape;766;p63"/>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7" name="Google Shape;767;p63"/>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768" name="Google Shape;768;p63"/>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69" name="Google Shape;769;p63"/>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770" name="Google Shape;770;p6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771" name="Google Shape;771;p6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772" name="Google Shape;772;p63"/>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773" name="Google Shape;773;p6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74" name="Google Shape;774;p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75" name="Google Shape;775;p6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776" name="Shape 776"/>
        <p:cNvGrpSpPr/>
        <p:nvPr/>
      </p:nvGrpSpPr>
      <p:grpSpPr>
        <a:xfrm>
          <a:off x="0" y="0"/>
          <a:ext cx="0" cy="0"/>
          <a:chOff x="0" y="0"/>
          <a:chExt cx="0" cy="0"/>
        </a:xfrm>
      </p:grpSpPr>
      <p:cxnSp>
        <p:nvCxnSpPr>
          <p:cNvPr id="777" name="Google Shape;777;p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78" name="Google Shape;778;p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79" name="Google Shape;779;p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0" name="Google Shape;780;p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81" name="Google Shape;781;p6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82" name="Google Shape;782;p6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783" name="Google Shape;783;p64"/>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4" name="Google Shape;784;p64"/>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785" name="Google Shape;785;p64"/>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786" name="Google Shape;786;p64"/>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787" name="Google Shape;787;p6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788" name="Google Shape;788;p64"/>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789" name="Google Shape;789;p64"/>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90" name="Google Shape;790;p6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91" name="Google Shape;791;p64"/>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792" name="Shape 792"/>
        <p:cNvGrpSpPr/>
        <p:nvPr/>
      </p:nvGrpSpPr>
      <p:grpSpPr>
        <a:xfrm>
          <a:off x="0" y="0"/>
          <a:ext cx="0" cy="0"/>
          <a:chOff x="0" y="0"/>
          <a:chExt cx="0" cy="0"/>
        </a:xfrm>
      </p:grpSpPr>
      <p:sp>
        <p:nvSpPr>
          <p:cNvPr id="793" name="Google Shape;793;p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94" name="Google Shape;794;p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95" name="Google Shape;795;p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796" name="Google Shape;796;p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97" name="Google Shape;797;p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8" name="Google Shape;798;p6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99" name="Google Shape;799;p6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800" name="Google Shape;800;p6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801" name="Google Shape;801;p6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02" name="Shape 802"/>
        <p:cNvGrpSpPr/>
        <p:nvPr/>
      </p:nvGrpSpPr>
      <p:grpSpPr>
        <a:xfrm>
          <a:off x="0" y="0"/>
          <a:ext cx="0" cy="0"/>
          <a:chOff x="0" y="0"/>
          <a:chExt cx="0" cy="0"/>
        </a:xfrm>
      </p:grpSpPr>
      <p:cxnSp>
        <p:nvCxnSpPr>
          <p:cNvPr id="803" name="Google Shape;803;p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04" name="Google Shape;804;p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05" name="Google Shape;805;p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06" name="Google Shape;806;p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07" name="Google Shape;807;p6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08" name="Google Shape;808;p66"/>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09" name="Google Shape;809;p66"/>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0" name="Google Shape;810;p66"/>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1" name="Google Shape;811;p66"/>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2" name="Google Shape;812;p66"/>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3" name="Google Shape;813;p66"/>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4" name="Google Shape;814;p66"/>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15" name="Google Shape;815;p66"/>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16" name="Google Shape;816;p6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17" name="Google Shape;817;p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18" name="Google Shape;818;p6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819" name="Shape 819"/>
        <p:cNvGrpSpPr/>
        <p:nvPr/>
      </p:nvGrpSpPr>
      <p:grpSpPr>
        <a:xfrm>
          <a:off x="0" y="0"/>
          <a:ext cx="0" cy="0"/>
          <a:chOff x="0" y="0"/>
          <a:chExt cx="0" cy="0"/>
        </a:xfrm>
      </p:grpSpPr>
      <p:cxnSp>
        <p:nvCxnSpPr>
          <p:cNvPr id="820" name="Google Shape;820;p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21" name="Google Shape;821;p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22" name="Google Shape;822;p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3" name="Google Shape;823;p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4" name="Google Shape;824;p6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25" name="Google Shape;825;p6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6" name="Google Shape;826;p6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827" name="Google Shape;827;p6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828" name="Google Shape;828;p67"/>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29" name="Google Shape;829;p67"/>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0" name="Google Shape;830;p67"/>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1" name="Google Shape;831;p67"/>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2" name="Google Shape;832;p67"/>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3" name="Google Shape;833;p67"/>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4" name="Google Shape;834;p67"/>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35" name="Google Shape;835;p67"/>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36" name="Google Shape;836;p67"/>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37" name="Google Shape;837;p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38" name="Google Shape;838;p67"/>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839" name="Shape 839"/>
        <p:cNvGrpSpPr/>
        <p:nvPr/>
      </p:nvGrpSpPr>
      <p:grpSpPr>
        <a:xfrm>
          <a:off x="0" y="0"/>
          <a:ext cx="0" cy="0"/>
          <a:chOff x="0" y="0"/>
          <a:chExt cx="0" cy="0"/>
        </a:xfrm>
      </p:grpSpPr>
      <p:sp>
        <p:nvSpPr>
          <p:cNvPr id="840" name="Google Shape;840;p68"/>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841" name="Google Shape;841;p68"/>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842" name="Google Shape;842;p6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843" name="Google Shape;843;p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47" name="Google Shape;847;p6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48" name="Google Shape;848;p6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49" name="Google Shape;849;p68"/>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0" name="Google Shape;850;p6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1" name="Google Shape;851;p68"/>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52" name="Google Shape;852;p6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853" name="Google Shape;853;p68"/>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854" name="Shape 854"/>
        <p:cNvGrpSpPr/>
        <p:nvPr/>
      </p:nvGrpSpPr>
      <p:grpSpPr>
        <a:xfrm>
          <a:off x="0" y="0"/>
          <a:ext cx="0" cy="0"/>
          <a:chOff x="0" y="0"/>
          <a:chExt cx="0" cy="0"/>
        </a:xfrm>
      </p:grpSpPr>
      <p:cxnSp>
        <p:nvCxnSpPr>
          <p:cNvPr id="855" name="Google Shape;855;p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6" name="Google Shape;856;p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57" name="Google Shape;857;p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8" name="Google Shape;858;p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9" name="Google Shape;859;p6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860" name="Google Shape;860;p6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861" name="Google Shape;861;p6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862" name="Google Shape;862;p69"/>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3" name="Google Shape;863;p69"/>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4" name="Google Shape;864;p69"/>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5" name="Google Shape;865;p69"/>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6" name="Google Shape;866;p69"/>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867" name="Google Shape;867;p69"/>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868" name="Google Shape;868;p6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69" name="Google Shape;869;p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70" name="Google Shape;870;p6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871" name="Shape 871"/>
        <p:cNvGrpSpPr/>
        <p:nvPr/>
      </p:nvGrpSpPr>
      <p:grpSpPr>
        <a:xfrm>
          <a:off x="0" y="0"/>
          <a:ext cx="0" cy="0"/>
          <a:chOff x="0" y="0"/>
          <a:chExt cx="0" cy="0"/>
        </a:xfrm>
      </p:grpSpPr>
      <p:cxnSp>
        <p:nvCxnSpPr>
          <p:cNvPr id="872" name="Google Shape;872;p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73" name="Google Shape;873;p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74" name="Google Shape;874;p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5" name="Google Shape;875;p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6" name="Google Shape;876;p7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77" name="Google Shape;877;p70"/>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878" name="Google Shape;878;p7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79" name="Google Shape;879;p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80" name="Google Shape;880;p70"/>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881" name="Shape 881"/>
        <p:cNvGrpSpPr/>
        <p:nvPr/>
      </p:nvGrpSpPr>
      <p:grpSpPr>
        <a:xfrm>
          <a:off x="0" y="0"/>
          <a:ext cx="0" cy="0"/>
          <a:chOff x="0" y="0"/>
          <a:chExt cx="0" cy="0"/>
        </a:xfrm>
      </p:grpSpPr>
      <p:cxnSp>
        <p:nvCxnSpPr>
          <p:cNvPr id="882" name="Google Shape;882;p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84" name="Google Shape;884;p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5" name="Google Shape;885;p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6" name="Google Shape;886;p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7" name="Google Shape;887;p71"/>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888" name="Google Shape;888;p7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889" name="Google Shape;889;p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890" name="Google Shape;890;p7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891" name="Shape 891"/>
        <p:cNvGrpSpPr/>
        <p:nvPr/>
      </p:nvGrpSpPr>
      <p:grpSpPr>
        <a:xfrm>
          <a:off x="0" y="0"/>
          <a:ext cx="0" cy="0"/>
          <a:chOff x="0" y="0"/>
          <a:chExt cx="0" cy="0"/>
        </a:xfrm>
      </p:grpSpPr>
      <p:sp>
        <p:nvSpPr>
          <p:cNvPr id="892" name="Google Shape;892;p72"/>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893" name="Google Shape;893;p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894" name="Google Shape;894;p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95" name="Google Shape;895;p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896" name="Google Shape;896;p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7" name="Google Shape;897;p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98" name="Google Shape;898;p7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899" name="Shape 899"/>
        <p:cNvGrpSpPr/>
        <p:nvPr/>
      </p:nvGrpSpPr>
      <p:grpSpPr>
        <a:xfrm>
          <a:off x="0" y="0"/>
          <a:ext cx="0" cy="0"/>
          <a:chOff x="0" y="0"/>
          <a:chExt cx="0" cy="0"/>
        </a:xfrm>
      </p:grpSpPr>
      <p:sp>
        <p:nvSpPr>
          <p:cNvPr id="900" name="Google Shape;900;p73"/>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1" name="Google Shape;901;p73"/>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902" name="Google Shape;902;p73"/>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903" name="Google Shape;903;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04" name="Google Shape;904;p7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905" name="Google Shape;905;p7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906" name="Google Shape;906;p7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907" name="Google Shape;907;p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08" name="Google Shape;908;p73"/>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909" name="Shape 909"/>
        <p:cNvGrpSpPr/>
        <p:nvPr/>
      </p:nvGrpSpPr>
      <p:grpSpPr>
        <a:xfrm>
          <a:off x="0" y="0"/>
          <a:ext cx="0" cy="0"/>
          <a:chOff x="0" y="0"/>
          <a:chExt cx="0" cy="0"/>
        </a:xfrm>
      </p:grpSpPr>
      <p:cxnSp>
        <p:nvCxnSpPr>
          <p:cNvPr id="910" name="Google Shape;910;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11" name="Google Shape;911;p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12" name="Google Shape;912;p7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13" name="Google Shape;913;p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4" name="Google Shape;914;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15" name="Google Shape;915;p7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16" name="Google Shape;916;p74"/>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7" name="Google Shape;917;p74"/>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18" name="Google Shape;918;p74"/>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919" name="Shape 919"/>
        <p:cNvGrpSpPr/>
        <p:nvPr/>
      </p:nvGrpSpPr>
      <p:grpSpPr>
        <a:xfrm>
          <a:off x="0" y="0"/>
          <a:ext cx="0" cy="0"/>
          <a:chOff x="0" y="0"/>
          <a:chExt cx="0" cy="0"/>
        </a:xfrm>
      </p:grpSpPr>
      <p:cxnSp>
        <p:nvCxnSpPr>
          <p:cNvPr id="920" name="Google Shape;920;p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21" name="Google Shape;921;p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922" name="Google Shape;922;p7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923" name="Google Shape;923;p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4" name="Google Shape;924;p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25" name="Google Shape;925;p7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26" name="Google Shape;926;p75"/>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927" name="Google Shape;927;p75"/>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31" name="Shape 931"/>
        <p:cNvGrpSpPr/>
        <p:nvPr/>
      </p:nvGrpSpPr>
      <p:grpSpPr>
        <a:xfrm>
          <a:off x="0" y="0"/>
          <a:ext cx="0" cy="0"/>
          <a:chOff x="0" y="0"/>
          <a:chExt cx="0" cy="0"/>
        </a:xfrm>
      </p:grpSpPr>
      <p:sp>
        <p:nvSpPr>
          <p:cNvPr id="932" name="Google Shape;932;p7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3" name="Google Shape;933;p7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34" name="Google Shape;934;p7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935" name="Google Shape;935;p7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936" name="Google Shape;936;p7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937" name="Google Shape;937;p7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938" name="Google Shape;938;p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9" name="Google Shape;939;p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0" name="Google Shape;940;p77"/>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941" name="Google Shape;941;p77"/>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
        <p:nvSpPr>
          <p:cNvPr id="942" name="Google Shape;942;p77"/>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 - DO NOT REDISTRIBUTE</a:t>
            </a:r>
            <a:endParaRPr sz="500">
              <a:solidFill>
                <a:srgbClr val="FFFFFF"/>
              </a:solidFill>
              <a:latin typeface="Red Hat Text Medium"/>
              <a:ea typeface="Red Hat Text Medium"/>
              <a:cs typeface="Red Hat Text Medium"/>
              <a:sym typeface="Red Hat Text Medium"/>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43" name="Shape 943"/>
        <p:cNvGrpSpPr/>
        <p:nvPr/>
      </p:nvGrpSpPr>
      <p:grpSpPr>
        <a:xfrm>
          <a:off x="0" y="0"/>
          <a:ext cx="0" cy="0"/>
          <a:chOff x="0" y="0"/>
          <a:chExt cx="0" cy="0"/>
        </a:xfrm>
      </p:grpSpPr>
      <p:sp>
        <p:nvSpPr>
          <p:cNvPr id="944" name="Google Shape;944;p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945" name="Google Shape;945;p7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946" name="Google Shape;946;p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47" name="Google Shape;947;p7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48" name="Google Shape;948;p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9" name="Google Shape;949;p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50" name="Google Shape;950;p7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951" name="Google Shape;951;p7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2" name="Google Shape;952;p78"/>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3" name="Google Shape;953;p78"/>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954" name="Google Shape;954;p78"/>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
        <p:nvSpPr>
          <p:cNvPr id="955" name="Google Shape;955;p78"/>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956" name="Shape 956"/>
        <p:cNvGrpSpPr/>
        <p:nvPr/>
      </p:nvGrpSpPr>
      <p:grpSpPr>
        <a:xfrm>
          <a:off x="0" y="0"/>
          <a:ext cx="0" cy="0"/>
          <a:chOff x="0" y="0"/>
          <a:chExt cx="0" cy="0"/>
        </a:xfrm>
      </p:grpSpPr>
      <p:sp>
        <p:nvSpPr>
          <p:cNvPr id="957" name="Google Shape;957;p79"/>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958" name="Google Shape;958;p79"/>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959" name="Google Shape;959;p79"/>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960" name="Google Shape;960;p79"/>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961" name="Google Shape;961;p79"/>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962" name="Google Shape;962;p79"/>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963" name="Google Shape;963;p79"/>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964" name="Google Shape;964;p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7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66" name="Google Shape;966;p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67" name="Google Shape;967;p79"/>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968" name="Shape 968"/>
        <p:cNvGrpSpPr/>
        <p:nvPr/>
      </p:nvGrpSpPr>
      <p:grpSpPr>
        <a:xfrm>
          <a:off x="0" y="0"/>
          <a:ext cx="0" cy="0"/>
          <a:chOff x="0" y="0"/>
          <a:chExt cx="0" cy="0"/>
        </a:xfrm>
      </p:grpSpPr>
      <p:sp>
        <p:nvSpPr>
          <p:cNvPr id="969" name="Google Shape;969;p80"/>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70" name="Google Shape;970;p80"/>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Organization and Business Actions</a:t>
            </a:r>
            <a:endParaRPr>
              <a:solidFill>
                <a:schemeClr val="accent1"/>
              </a:solidFill>
              <a:latin typeface="Red Hat Text"/>
              <a:ea typeface="Red Hat Text"/>
              <a:cs typeface="Red Hat Text"/>
              <a:sym typeface="Red Hat Text"/>
            </a:endParaRPr>
          </a:p>
        </p:txBody>
      </p:sp>
      <p:sp>
        <p:nvSpPr>
          <p:cNvPr id="971" name="Google Shape;971;p80"/>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972" name="Google Shape;972;p80"/>
          <p:cNvGrpSpPr/>
          <p:nvPr/>
        </p:nvGrpSpPr>
        <p:grpSpPr>
          <a:xfrm>
            <a:off x="896175" y="1830613"/>
            <a:ext cx="7351650" cy="876243"/>
            <a:chOff x="828900" y="1602013"/>
            <a:chExt cx="7351650" cy="876243"/>
          </a:xfrm>
        </p:grpSpPr>
        <p:sp>
          <p:nvSpPr>
            <p:cNvPr id="973" name="Google Shape;973;p80"/>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974" name="Google Shape;974;p80"/>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975" name="Google Shape;975;p80"/>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976" name="Google Shape;976;p80"/>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977" name="Google Shape;977;p80"/>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978" name="Google Shape;978;p80"/>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979" name="Google Shape;979;p80"/>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80" name="Google Shape;980;p80"/>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981" name="Google Shape;981;p80"/>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982" name="Google Shape;982;p80"/>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983" name="Google Shape;983;p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984" name="Google Shape;984;p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985" name="Google Shape;985;p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86" name="Google Shape;986;p8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 - DO NOT REDISTRIBUTE</a:t>
            </a:r>
            <a:endParaRPr sz="500">
              <a:solidFill>
                <a:srgbClr val="434343"/>
              </a:solidFill>
              <a:latin typeface="Red Hat Text Medium"/>
              <a:ea typeface="Red Hat Text Medium"/>
              <a:cs typeface="Red Hat Text Medium"/>
              <a:sym typeface="Red Hat Text Medium"/>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987" name="Shape 987"/>
        <p:cNvGrpSpPr/>
        <p:nvPr/>
      </p:nvGrpSpPr>
      <p:grpSpPr>
        <a:xfrm>
          <a:off x="0" y="0"/>
          <a:ext cx="0" cy="0"/>
          <a:chOff x="0" y="0"/>
          <a:chExt cx="0" cy="0"/>
        </a:xfrm>
      </p:grpSpPr>
      <p:sp>
        <p:nvSpPr>
          <p:cNvPr id="988" name="Google Shape;988;p81"/>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989" name="Google Shape;989;p81"/>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Talent and Culture Actions</a:t>
            </a:r>
            <a:endParaRPr>
              <a:solidFill>
                <a:schemeClr val="accent1"/>
              </a:solidFill>
              <a:latin typeface="Red Hat Text"/>
              <a:ea typeface="Red Hat Text"/>
              <a:cs typeface="Red Hat Text"/>
              <a:sym typeface="Red Hat Text"/>
            </a:endParaRPr>
          </a:p>
        </p:txBody>
      </p:sp>
      <p:sp>
        <p:nvSpPr>
          <p:cNvPr id="990" name="Google Shape;990;p81"/>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991" name="Google Shape;991;p81"/>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992" name="Google Shape;992;p81"/>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993" name="Google Shape;993;p81"/>
          <p:cNvGrpSpPr/>
          <p:nvPr/>
        </p:nvGrpSpPr>
        <p:grpSpPr>
          <a:xfrm>
            <a:off x="896175" y="1888006"/>
            <a:ext cx="7351650" cy="888119"/>
            <a:chOff x="828900" y="1602013"/>
            <a:chExt cx="7351650" cy="888119"/>
          </a:xfrm>
        </p:grpSpPr>
        <p:sp>
          <p:nvSpPr>
            <p:cNvPr id="994" name="Google Shape;994;p81"/>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995" name="Google Shape;995;p81"/>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996" name="Google Shape;996;p81"/>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997" name="Google Shape;997;p81"/>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998" name="Google Shape;998;p81"/>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999" name="Google Shape;999;p81"/>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000" name="Google Shape;1000;p81"/>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001" name="Google Shape;1001;p81"/>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002" name="Google Shape;1002;p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3" name="Google Shape;1003;p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4" name="Google Shape;1004;p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005" name="Shape 1005"/>
        <p:cNvGrpSpPr/>
        <p:nvPr/>
      </p:nvGrpSpPr>
      <p:grpSpPr>
        <a:xfrm>
          <a:off x="0" y="0"/>
          <a:ext cx="0" cy="0"/>
          <a:chOff x="0" y="0"/>
          <a:chExt cx="0" cy="0"/>
        </a:xfrm>
      </p:grpSpPr>
      <p:cxnSp>
        <p:nvCxnSpPr>
          <p:cNvPr id="1006" name="Google Shape;1006;p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07" name="Google Shape;1007;p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08" name="Google Shape;1008;p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82"/>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010" name="Google Shape;1010;p82"/>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011" name="Google Shape;1011;p82"/>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2" name="Google Shape;1012;p82"/>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3" name="Google Shape;1013;p82"/>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4" name="Google Shape;1014;p82"/>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5" name="Google Shape;1015;p82"/>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6" name="Google Shape;1016;p82"/>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7" name="Google Shape;1017;p82"/>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8" name="Google Shape;1018;p82"/>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19" name="Google Shape;1019;p82"/>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020" name="Google Shape;1020;p82"/>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021" name="Google Shape;1021;p82"/>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022" name="Google Shape;1022;p82"/>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023" name="Google Shape;1023;p82"/>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024" name="Google Shape;1024;p82"/>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025" name="Google Shape;1025;p82"/>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026" name="Google Shape;1026;p82"/>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027" name="Google Shape;1027;p82"/>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028" name="Google Shape;1028;p82"/>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029" name="Google Shape;1029;p82"/>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030" name="Google Shape;1030;p82"/>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031" name="Google Shape;1031;p82"/>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032" name="Google Shape;1032;p82"/>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033" name="Google Shape;1033;p82"/>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034" name="Google Shape;1034;p82"/>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035" name="Google Shape;1035;p82"/>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036" name="Google Shape;1036;p82"/>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037" name="Google Shape;1037;p82"/>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038" name="Google Shape;1038;p82"/>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039" name="Google Shape;1039;p82"/>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040" name="Google Shape;1040;p82"/>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41" name="Google Shape;1041;p82"/>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042" name="Google Shape;1042;p82"/>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043" name="Google Shape;1043;p82"/>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044" name="Shape 1044"/>
        <p:cNvGrpSpPr/>
        <p:nvPr/>
      </p:nvGrpSpPr>
      <p:grpSpPr>
        <a:xfrm>
          <a:off x="0" y="0"/>
          <a:ext cx="0" cy="0"/>
          <a:chOff x="0" y="0"/>
          <a:chExt cx="0" cy="0"/>
        </a:xfrm>
      </p:grpSpPr>
      <p:cxnSp>
        <p:nvCxnSpPr>
          <p:cNvPr id="1045" name="Google Shape;1045;p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46" name="Google Shape;1046;p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47" name="Google Shape;1047;p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8" name="Google Shape;1048;p83"/>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049" name="Google Shape;1049;p83"/>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050" name="Google Shape;1050;p83"/>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051" name="Google Shape;1051;p83"/>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2" name="Google Shape;1052;p83"/>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3" name="Google Shape;1053;p83"/>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54" name="Google Shape;1054;p83"/>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055" name="Google Shape;1055;p83"/>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056" name="Google Shape;1056;p83"/>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057" name="Google Shape;1057;p83"/>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058" name="Google Shape;1058;p83"/>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059" name="Google Shape;1059;p83"/>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060" name="Google Shape;1060;p83"/>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061" name="Google Shape;1061;p83"/>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062" name="Google Shape;1062;p83"/>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1063" name="Google Shape;1063;p83"/>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1064" name="Google Shape;1064;p83"/>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1065" name="Google Shape;1065;p83"/>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1066" name="Shape 1066"/>
        <p:cNvGrpSpPr/>
        <p:nvPr/>
      </p:nvGrpSpPr>
      <p:grpSpPr>
        <a:xfrm>
          <a:off x="0" y="0"/>
          <a:ext cx="0" cy="0"/>
          <a:chOff x="0" y="0"/>
          <a:chExt cx="0" cy="0"/>
        </a:xfrm>
      </p:grpSpPr>
      <p:cxnSp>
        <p:nvCxnSpPr>
          <p:cNvPr id="1067" name="Google Shape;1067;p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68" name="Google Shape;1068;p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69" name="Google Shape;1069;p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0" name="Google Shape;1070;p84"/>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verpass"/>
              <a:ea typeface="Overpass"/>
              <a:cs typeface="Overpass"/>
              <a:sym typeface="Overpass"/>
            </a:endParaRPr>
          </a:p>
        </p:txBody>
      </p:sp>
      <p:sp>
        <p:nvSpPr>
          <p:cNvPr id="1071" name="Google Shape;1071;p84"/>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1072" name="Google Shape;1072;p84"/>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1073" name="Google Shape;1073;p84"/>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1074" name="Google Shape;1074;p84"/>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75" name="Google Shape;1075;p84"/>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76" name="Google Shape;1076;p84"/>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77" name="Google Shape;1077;p84"/>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78" name="Google Shape;1078;p84"/>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079" name="Google Shape;1079;p84"/>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1080" name="Shape 1080"/>
        <p:cNvGrpSpPr/>
        <p:nvPr/>
      </p:nvGrpSpPr>
      <p:grpSpPr>
        <a:xfrm>
          <a:off x="0" y="0"/>
          <a:ext cx="0" cy="0"/>
          <a:chOff x="0" y="0"/>
          <a:chExt cx="0" cy="0"/>
        </a:xfrm>
      </p:grpSpPr>
      <p:cxnSp>
        <p:nvCxnSpPr>
          <p:cNvPr id="1081" name="Google Shape;1081;p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82" name="Google Shape;1082;p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083" name="Google Shape;1083;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084" name="Google Shape;1084;p85"/>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5" name="Google Shape;1085;p85"/>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6" name="Google Shape;1086;p85"/>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7" name="Google Shape;1087;p85"/>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8" name="Google Shape;1088;p85"/>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089" name="Google Shape;1089;p85"/>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1090" name="Google Shape;1090;p85"/>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1" name="Google Shape;1091;p85"/>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2" name="Google Shape;1092;p85"/>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3" name="Google Shape;1093;p85"/>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4" name="Google Shape;1094;p85"/>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095" name="Google Shape;1095;p85"/>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096" name="Google Shape;1096;p85"/>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097" name="Google Shape;1097;p85"/>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098" name="Google Shape;1098;p85"/>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099" name="Google Shape;1099;p85"/>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0" name="Google Shape;1100;p85"/>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1" name="Google Shape;1101;p85"/>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2" name="Google Shape;1102;p85"/>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3" name="Google Shape;1103;p85"/>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4" name="Google Shape;1104;p85"/>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05" name="Google Shape;1105;p85"/>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06" name="Google Shape;1106;p85"/>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07" name="Google Shape;1107;p85"/>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08" name="Google Shape;1108;p85"/>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09" name="Google Shape;1109;p85"/>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10" name="Google Shape;1110;p85"/>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11" name="Google Shape;1111;p85"/>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12" name="Google Shape;1112;p85"/>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13" name="Google Shape;1113;p85"/>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14" name="Google Shape;1114;p85"/>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15" name="Google Shape;1115;p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1116" name="Shape 1116"/>
        <p:cNvGrpSpPr/>
        <p:nvPr/>
      </p:nvGrpSpPr>
      <p:grpSpPr>
        <a:xfrm>
          <a:off x="0" y="0"/>
          <a:ext cx="0" cy="0"/>
          <a:chOff x="0" y="0"/>
          <a:chExt cx="0" cy="0"/>
        </a:xfrm>
      </p:grpSpPr>
      <p:cxnSp>
        <p:nvCxnSpPr>
          <p:cNvPr id="1117" name="Google Shape;1117;p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18" name="Google Shape;1118;p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19" name="Google Shape;1119;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0" name="Google Shape;1120;p86"/>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21" name="Google Shape;1121;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22" name="Google Shape;1122;p86"/>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3" name="Google Shape;1123;p86"/>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4" name="Google Shape;1124;p86"/>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5" name="Google Shape;1125;p86"/>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26" name="Google Shape;1126;p86"/>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27" name="Google Shape;1127;p86"/>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28" name="Google Shape;1128;p86"/>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29" name="Google Shape;1129;p86"/>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0" name="Google Shape;1130;p86"/>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1" name="Google Shape;1131;p86"/>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2" name="Google Shape;1132;p86"/>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3" name="Google Shape;1133;p86"/>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4" name="Google Shape;1134;p86"/>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35" name="Google Shape;1135;p86"/>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36" name="Google Shape;1136;p86"/>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37" name="Google Shape;1137;p86"/>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38" name="Google Shape;1138;p86"/>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39" name="Google Shape;1139;p86"/>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0" name="Google Shape;1140;p86"/>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41" name="Google Shape;1141;p86"/>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42" name="Google Shape;1142;p86"/>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43" name="Google Shape;1143;p86"/>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44" name="Google Shape;1144;p86"/>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45" name="Google Shape;1145;p86"/>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46" name="Google Shape;1146;p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47" name="Google Shape;1147;p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1148" name="Shape 1148"/>
        <p:cNvGrpSpPr/>
        <p:nvPr/>
      </p:nvGrpSpPr>
      <p:grpSpPr>
        <a:xfrm>
          <a:off x="0" y="0"/>
          <a:ext cx="0" cy="0"/>
          <a:chOff x="0" y="0"/>
          <a:chExt cx="0" cy="0"/>
        </a:xfrm>
      </p:grpSpPr>
      <p:cxnSp>
        <p:nvCxnSpPr>
          <p:cNvPr id="1149" name="Google Shape;1149;p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50" name="Google Shape;1150;p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51" name="Google Shape;1151;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2" name="Google Shape;1152;p87"/>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53" name="Google Shape;1153;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54" name="Google Shape;115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55" name="Google Shape;1155;p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56" name="Google Shape;1156;p87"/>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7" name="Google Shape;1157;p87"/>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8" name="Google Shape;1158;p87"/>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59" name="Google Shape;1159;p87"/>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0" name="Google Shape;1160;p87"/>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1" name="Google Shape;1161;p87"/>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2" name="Google Shape;1162;p87"/>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3" name="Google Shape;1163;p87"/>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4" name="Google Shape;1164;p87"/>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65" name="Google Shape;1165;p87"/>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66" name="Google Shape;1166;p87"/>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67" name="Google Shape;1167;p87"/>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68" name="Google Shape;1168;p87"/>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69" name="Google Shape;1169;p87"/>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70" name="Google Shape;1170;p87"/>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71" name="Google Shape;1171;p87"/>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72" name="Google Shape;1172;p87"/>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73" name="Google Shape;1173;p87"/>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74" name="Google Shape;1174;p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1175" name="Shape 1175"/>
        <p:cNvGrpSpPr/>
        <p:nvPr/>
      </p:nvGrpSpPr>
      <p:grpSpPr>
        <a:xfrm>
          <a:off x="0" y="0"/>
          <a:ext cx="0" cy="0"/>
          <a:chOff x="0" y="0"/>
          <a:chExt cx="0" cy="0"/>
        </a:xfrm>
      </p:grpSpPr>
      <p:cxnSp>
        <p:nvCxnSpPr>
          <p:cNvPr id="1176" name="Google Shape;1176;p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77" name="Google Shape;1177;p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178" name="Google Shape;1178;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79" name="Google Shape;1179;p88"/>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180" name="Google Shape;1180;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181" name="Google Shape;1181;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2" name="Google Shape;1182;p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3" name="Google Shape;1183;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184" name="Google Shape;1184;p88"/>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5" name="Google Shape;1185;p88"/>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1186" name="Google Shape;1186;p88"/>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87" name="Google Shape;1187;p88"/>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88" name="Google Shape;1188;p88"/>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89" name="Google Shape;1189;p88"/>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0" name="Google Shape;1190;p88"/>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191" name="Google Shape;1191;p88"/>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192" name="Google Shape;1192;p88"/>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193" name="Google Shape;1193;p88"/>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194" name="Google Shape;1194;p88"/>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195" name="Google Shape;1195;p88"/>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196" name="Google Shape;1196;p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1197" name="Shape 1197"/>
        <p:cNvGrpSpPr/>
        <p:nvPr/>
      </p:nvGrpSpPr>
      <p:grpSpPr>
        <a:xfrm>
          <a:off x="0" y="0"/>
          <a:ext cx="0" cy="0"/>
          <a:chOff x="0" y="0"/>
          <a:chExt cx="0" cy="0"/>
        </a:xfrm>
      </p:grpSpPr>
      <p:cxnSp>
        <p:nvCxnSpPr>
          <p:cNvPr id="1198" name="Google Shape;1198;p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99" name="Google Shape;1199;p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00" name="Google Shape;1200;p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01" name="Google Shape;1201;p89"/>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1202" name="Google Shape;1202;p89"/>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203" name="Google Shape;1203;p89"/>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4" name="Google Shape;1204;p89"/>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5" name="Google Shape;1205;p89"/>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1206" name="Google Shape;1206;p89"/>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1207" name="Google Shape;1207;p89"/>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1208" name="Google Shape;1208;p89"/>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1209" name="Google Shape;1209;p89"/>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1210" name="Google Shape;1210;p89"/>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1211" name="Google Shape;1211;p89"/>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1212" name="Google Shape;1212;p89"/>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1213" name="Google Shape;1213;p89"/>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1214" name="Shape 1214"/>
        <p:cNvGrpSpPr/>
        <p:nvPr/>
      </p:nvGrpSpPr>
      <p:grpSpPr>
        <a:xfrm>
          <a:off x="0" y="0"/>
          <a:ext cx="0" cy="0"/>
          <a:chOff x="0" y="0"/>
          <a:chExt cx="0" cy="0"/>
        </a:xfrm>
      </p:grpSpPr>
      <p:cxnSp>
        <p:nvCxnSpPr>
          <p:cNvPr id="1215" name="Google Shape;1215;p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16" name="Google Shape;1216;p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17" name="Google Shape;1217;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18" name="Google Shape;1218;p90"/>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1219" name="Google Shape;1219;p90"/>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1220" name="Google Shape;1220;p90"/>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1221" name="Google Shape;1221;p90"/>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Experience (70%)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stretch assignments and leadership roles</a:t>
            </a:r>
            <a:endParaRPr sz="750">
              <a:latin typeface="Red Hat Text"/>
              <a:ea typeface="Red Hat Text"/>
              <a:cs typeface="Red Hat Text"/>
              <a:sym typeface="Red Hat Text"/>
            </a:endParaRPr>
          </a:p>
        </p:txBody>
      </p:sp>
      <p:sp>
        <p:nvSpPr>
          <p:cNvPr id="1222" name="Google Shape;1222;p90"/>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Exposure (20%)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coaching and mentoring</a:t>
            </a:r>
            <a:endParaRPr sz="75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Consider current and future peer groups.</a:t>
            </a:r>
            <a:endParaRPr sz="750">
              <a:latin typeface="Red Hat Text"/>
              <a:ea typeface="Red Hat Text"/>
              <a:cs typeface="Red Hat Text"/>
              <a:sym typeface="Red Hat Text"/>
            </a:endParaRPr>
          </a:p>
        </p:txBody>
      </p:sp>
      <p:sp>
        <p:nvSpPr>
          <p:cNvPr id="1223" name="Google Shape;1223;p90"/>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50">
                <a:latin typeface="Red Hat Text"/>
                <a:ea typeface="Red Hat Text"/>
                <a:cs typeface="Red Hat Text"/>
                <a:sym typeface="Red Hat Text"/>
              </a:rPr>
              <a:t>Education (10%)</a:t>
            </a:r>
            <a:endParaRPr b="1" sz="750">
              <a:latin typeface="Red Hat Text"/>
              <a:ea typeface="Red Hat Text"/>
              <a:cs typeface="Red Hat Text"/>
              <a:sym typeface="Red Hat Text"/>
            </a:endParaRPr>
          </a:p>
          <a:p>
            <a:pPr indent="0" lvl="0" marL="0" rtl="0" algn="l">
              <a:spcBef>
                <a:spcPts val="0"/>
              </a:spcBef>
              <a:spcAft>
                <a:spcPts val="0"/>
              </a:spcAft>
              <a:buNone/>
            </a:pPr>
            <a:r>
              <a:rPr lang="en" sz="750">
                <a:latin typeface="Red Hat Text"/>
                <a:ea typeface="Red Hat Text"/>
                <a:cs typeface="Red Hat Text"/>
                <a:sym typeface="Red Hat Text"/>
              </a:rPr>
              <a:t>e.g. Manager Excellence Program</a:t>
            </a:r>
            <a:endParaRPr sz="750">
              <a:latin typeface="Red Hat Text"/>
              <a:ea typeface="Red Hat Text"/>
              <a:cs typeface="Red Hat Text"/>
              <a:sym typeface="Red Hat Text"/>
            </a:endParaRPr>
          </a:p>
        </p:txBody>
      </p:sp>
      <p:sp>
        <p:nvSpPr>
          <p:cNvPr id="1224" name="Google Shape;1224;p90"/>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1225" name="Google Shape;1225;p90"/>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1226" name="Shape 1226"/>
        <p:cNvGrpSpPr/>
        <p:nvPr/>
      </p:nvGrpSpPr>
      <p:grpSpPr>
        <a:xfrm>
          <a:off x="0" y="0"/>
          <a:ext cx="0" cy="0"/>
          <a:chOff x="0" y="0"/>
          <a:chExt cx="0" cy="0"/>
        </a:xfrm>
      </p:grpSpPr>
      <p:cxnSp>
        <p:nvCxnSpPr>
          <p:cNvPr id="1227" name="Google Shape;1227;p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28" name="Google Shape;1228;p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29" name="Google Shape;1229;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30" name="Google Shape;1230;p91"/>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1231" name="Google Shape;1231;p91"/>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1232" name="Google Shape;1232;p91"/>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1233" name="Google Shape;1233;p91"/>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1234" name="Google Shape;1234;p91"/>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1235" name="Google Shape;1235;p91"/>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1236" name="Google Shape;1236;p91"/>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1237" name="Google Shape;1237;p91"/>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Red Hat Text"/>
                <a:ea typeface="Red Hat Text"/>
                <a:cs typeface="Red Hat Text"/>
                <a:sym typeface="Red Hat Text"/>
              </a:rPr>
              <a:t>Program Nominations: ALDP, ALDE</a:t>
            </a:r>
            <a:endParaRPr>
              <a:solidFill>
                <a:schemeClr val="accent1"/>
              </a:solidFill>
              <a:latin typeface="Red Hat Text"/>
              <a:ea typeface="Red Hat Text"/>
              <a:cs typeface="Red Hat Text"/>
              <a:sym typeface="Red Hat Text"/>
            </a:endParaRPr>
          </a:p>
        </p:txBody>
      </p:sp>
      <p:pic>
        <p:nvPicPr>
          <p:cNvPr descr="Icon_RH_Diagram_DevelopmentModel_RGB_COLORED_RED.png" id="1238" name="Google Shape;1238;p91"/>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239" name="Shape 1239"/>
        <p:cNvGrpSpPr/>
        <p:nvPr/>
      </p:nvGrpSpPr>
      <p:grpSpPr>
        <a:xfrm>
          <a:off x="0" y="0"/>
          <a:ext cx="0" cy="0"/>
          <a:chOff x="0" y="0"/>
          <a:chExt cx="0" cy="0"/>
        </a:xfrm>
      </p:grpSpPr>
      <p:sp>
        <p:nvSpPr>
          <p:cNvPr id="1240" name="Google Shape;1240;p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41" name="Google Shape;1241;p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42" name="Google Shape;1242;p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43" name="Google Shape;1243;p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44" name="Google Shape;1244;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5" name="Google Shape;1245;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246" name="Google Shape;1246;p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47" name="Google Shape;1247;p9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248" name="Google Shape;1248;p92"/>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249" name="Shape 1249"/>
        <p:cNvGrpSpPr/>
        <p:nvPr/>
      </p:nvGrpSpPr>
      <p:grpSpPr>
        <a:xfrm>
          <a:off x="0" y="0"/>
          <a:ext cx="0" cy="0"/>
          <a:chOff x="0" y="0"/>
          <a:chExt cx="0" cy="0"/>
        </a:xfrm>
      </p:grpSpPr>
      <p:sp>
        <p:nvSpPr>
          <p:cNvPr id="1250" name="Google Shape;1250;p9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51" name="Google Shape;1251;p9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52" name="Google Shape;1252;p9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53" name="Google Shape;1253;p9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254" name="Google Shape;1254;p9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55" name="Google Shape;1255;p9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256" name="Google Shape;1256;p93"/>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257" name="Google Shape;1257;p93"/>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258" name="Google Shape;1258;p93"/>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259" name="Google Shape;1259;p93"/>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260" name="Google Shape;1260;p9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61" name="Google Shape;1261;p9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62" name="Google Shape;1262;p9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63" name="Google Shape;1263;p9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264" name="Google Shape;1264;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65" name="Shape 1265"/>
        <p:cNvGrpSpPr/>
        <p:nvPr/>
      </p:nvGrpSpPr>
      <p:grpSpPr>
        <a:xfrm>
          <a:off x="0" y="0"/>
          <a:ext cx="0" cy="0"/>
          <a:chOff x="0" y="0"/>
          <a:chExt cx="0" cy="0"/>
        </a:xfrm>
      </p:grpSpPr>
      <p:sp>
        <p:nvSpPr>
          <p:cNvPr id="1266" name="Google Shape;1266;p94"/>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267" name="Google Shape;1267;p9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68" name="Google Shape;1268;p9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269" name="Google Shape;1269;p94"/>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270" name="Google Shape;1270;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271" name="Shape 1271"/>
        <p:cNvGrpSpPr/>
        <p:nvPr/>
      </p:nvGrpSpPr>
      <p:grpSpPr>
        <a:xfrm>
          <a:off x="0" y="0"/>
          <a:ext cx="0" cy="0"/>
          <a:chOff x="0" y="0"/>
          <a:chExt cx="0" cy="0"/>
        </a:xfrm>
      </p:grpSpPr>
      <p:sp>
        <p:nvSpPr>
          <p:cNvPr id="1272" name="Google Shape;1272;p95"/>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73" name="Google Shape;1273;p95"/>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4" name="Google Shape;1274;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1275" name="Shape 1275"/>
        <p:cNvGrpSpPr/>
        <p:nvPr/>
      </p:nvGrpSpPr>
      <p:grpSpPr>
        <a:xfrm>
          <a:off x="0" y="0"/>
          <a:ext cx="0" cy="0"/>
          <a:chOff x="0" y="0"/>
          <a:chExt cx="0" cy="0"/>
        </a:xfrm>
      </p:grpSpPr>
      <p:sp>
        <p:nvSpPr>
          <p:cNvPr id="1276" name="Google Shape;1276;p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77" name="Google Shape;1277;p9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78" name="Google Shape;1278;p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79" name="Google Shape;1279;p9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0" name="Google Shape;1280;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1" name="Google Shape;1281;p9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82" name="Google Shape;1282;p9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1283" name="Shape 1283"/>
        <p:cNvGrpSpPr/>
        <p:nvPr/>
      </p:nvGrpSpPr>
      <p:grpSpPr>
        <a:xfrm>
          <a:off x="0" y="0"/>
          <a:ext cx="0" cy="0"/>
          <a:chOff x="0" y="0"/>
          <a:chExt cx="0" cy="0"/>
        </a:xfrm>
      </p:grpSpPr>
      <p:sp>
        <p:nvSpPr>
          <p:cNvPr id="1284" name="Google Shape;1284;p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285" name="Google Shape;1285;p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286" name="Google Shape;1286;p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9" name="Google Shape;1289;p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290" name="Google Shape;1290;p9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91" name="Shape 1291"/>
        <p:cNvGrpSpPr/>
        <p:nvPr/>
      </p:nvGrpSpPr>
      <p:grpSpPr>
        <a:xfrm>
          <a:off x="0" y="0"/>
          <a:ext cx="0" cy="0"/>
          <a:chOff x="0" y="0"/>
          <a:chExt cx="0" cy="0"/>
        </a:xfrm>
      </p:grpSpPr>
      <p:sp>
        <p:nvSpPr>
          <p:cNvPr id="1292" name="Google Shape;1292;p9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3" name="Google Shape;1293;p9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294" name="Google Shape;1294;p9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95" name="Google Shape;1295;p9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296" name="Google Shape;1296;p98"/>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297" name="Google Shape;1297;p98"/>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298" name="Google Shape;1298;p9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299" name="Google Shape;1299;p98"/>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300" name="Google Shape;1300;p9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301" name="Google Shape;1301;p9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302" name="Google Shape;1302;p9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303" name="Google Shape;1303;p9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304" name="Google Shape;1304;p98"/>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305" name="Google Shape;1305;p98"/>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306" name="Google Shape;1306;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1307" name="Shape 1307"/>
        <p:cNvGrpSpPr/>
        <p:nvPr/>
      </p:nvGrpSpPr>
      <p:grpSpPr>
        <a:xfrm>
          <a:off x="0" y="0"/>
          <a:ext cx="0" cy="0"/>
          <a:chOff x="0" y="0"/>
          <a:chExt cx="0" cy="0"/>
        </a:xfrm>
      </p:grpSpPr>
      <p:sp>
        <p:nvSpPr>
          <p:cNvPr id="1308" name="Google Shape;1308;p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309" name="Google Shape;1309;p9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310" name="Google Shape;1310;p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11" name="Google Shape;1311;p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312" name="Google Shape;1312;p99"/>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313" name="Google Shape;1313;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314" name="Google Shape;1314;p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1315" name="Shape 1315"/>
        <p:cNvGrpSpPr/>
        <p:nvPr/>
      </p:nvGrpSpPr>
      <p:grpSpPr>
        <a:xfrm>
          <a:off x="0" y="0"/>
          <a:ext cx="0" cy="0"/>
          <a:chOff x="0" y="0"/>
          <a:chExt cx="0" cy="0"/>
        </a:xfrm>
      </p:grpSpPr>
      <p:sp>
        <p:nvSpPr>
          <p:cNvPr id="1316" name="Google Shape;1316;p10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317" name="Google Shape;1317;p10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18" name="Google Shape;1318;p10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19" name="Google Shape;1319;p10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20" name="Google Shape;1320;p1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21" name="Google Shape;1321;p10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22" name="Google Shape;1322;p10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23" name="Google Shape;1323;p10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1324" name="Shape 1324"/>
        <p:cNvGrpSpPr/>
        <p:nvPr/>
      </p:nvGrpSpPr>
      <p:grpSpPr>
        <a:xfrm>
          <a:off x="0" y="0"/>
          <a:ext cx="0" cy="0"/>
          <a:chOff x="0" y="0"/>
          <a:chExt cx="0" cy="0"/>
        </a:xfrm>
      </p:grpSpPr>
      <p:sp>
        <p:nvSpPr>
          <p:cNvPr id="1325" name="Google Shape;1325;p1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326" name="Google Shape;1326;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327" name="Google Shape;1327;p1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328" name="Google Shape;1328;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29" name="Google Shape;1329;p1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330" name="Google Shape;1330;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31" name="Google Shape;1331;p101"/>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1332" name="Shape 1332"/>
        <p:cNvGrpSpPr/>
        <p:nvPr/>
      </p:nvGrpSpPr>
      <p:grpSpPr>
        <a:xfrm>
          <a:off x="0" y="0"/>
          <a:ext cx="0" cy="0"/>
          <a:chOff x="0" y="0"/>
          <a:chExt cx="0" cy="0"/>
        </a:xfrm>
      </p:grpSpPr>
      <p:cxnSp>
        <p:nvCxnSpPr>
          <p:cNvPr id="1333" name="Google Shape;1333;p10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334" name="Google Shape;1334;p102"/>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335" name="Google Shape;1335;p10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336" name="Google Shape;1336;p1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102"/>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338" name="Google Shape;1338;p102"/>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339" name="Google Shape;1339;p102"/>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340" name="Google Shape;1340;p102"/>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341" name="Google Shape;1341;p102"/>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
        <p:nvSpPr>
          <p:cNvPr id="1342" name="Google Shape;1342;p10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9.xml"/><Relationship Id="rId20" Type="http://schemas.openxmlformats.org/officeDocument/2006/relationships/slideLayout" Target="../slideLayouts/slideLayout49.xml"/><Relationship Id="rId42" Type="http://schemas.openxmlformats.org/officeDocument/2006/relationships/slideLayout" Target="../slideLayouts/slideLayout71.xml"/><Relationship Id="rId41" Type="http://schemas.openxmlformats.org/officeDocument/2006/relationships/slideLayout" Target="../slideLayouts/slideLayout70.xml"/><Relationship Id="rId22" Type="http://schemas.openxmlformats.org/officeDocument/2006/relationships/slideLayout" Target="../slideLayouts/slideLayout51.xml"/><Relationship Id="rId44" Type="http://schemas.openxmlformats.org/officeDocument/2006/relationships/slideLayout" Target="../slideLayouts/slideLayout73.xml"/><Relationship Id="rId21" Type="http://schemas.openxmlformats.org/officeDocument/2006/relationships/slideLayout" Target="../slideLayouts/slideLayout50.xml"/><Relationship Id="rId43" Type="http://schemas.openxmlformats.org/officeDocument/2006/relationships/slideLayout" Target="../slideLayouts/slideLayout72.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45"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slideLayout" Target="../slideLayouts/slideLayout58.xml"/><Relationship Id="rId7" Type="http://schemas.openxmlformats.org/officeDocument/2006/relationships/slideLayout" Target="../slideLayouts/slideLayout36.xml"/><Relationship Id="rId8" Type="http://schemas.openxmlformats.org/officeDocument/2006/relationships/slideLayout" Target="../slideLayouts/slideLayout37.xml"/><Relationship Id="rId31" Type="http://schemas.openxmlformats.org/officeDocument/2006/relationships/slideLayout" Target="../slideLayouts/slideLayout60.xml"/><Relationship Id="rId30" Type="http://schemas.openxmlformats.org/officeDocument/2006/relationships/slideLayout" Target="../slideLayouts/slideLayout59.xml"/><Relationship Id="rId11" Type="http://schemas.openxmlformats.org/officeDocument/2006/relationships/slideLayout" Target="../slideLayouts/slideLayout40.xml"/><Relationship Id="rId33" Type="http://schemas.openxmlformats.org/officeDocument/2006/relationships/slideLayout" Target="../slideLayouts/slideLayout62.xml"/><Relationship Id="rId10" Type="http://schemas.openxmlformats.org/officeDocument/2006/relationships/slideLayout" Target="../slideLayouts/slideLayout39.xml"/><Relationship Id="rId32" Type="http://schemas.openxmlformats.org/officeDocument/2006/relationships/slideLayout" Target="../slideLayouts/slideLayout61.xml"/><Relationship Id="rId13" Type="http://schemas.openxmlformats.org/officeDocument/2006/relationships/slideLayout" Target="../slideLayouts/slideLayout42.xml"/><Relationship Id="rId35" Type="http://schemas.openxmlformats.org/officeDocument/2006/relationships/slideLayout" Target="../slideLayouts/slideLayout64.xml"/><Relationship Id="rId12" Type="http://schemas.openxmlformats.org/officeDocument/2006/relationships/slideLayout" Target="../slideLayouts/slideLayout41.xml"/><Relationship Id="rId34" Type="http://schemas.openxmlformats.org/officeDocument/2006/relationships/slideLayout" Target="../slideLayouts/slideLayout63.xml"/><Relationship Id="rId15" Type="http://schemas.openxmlformats.org/officeDocument/2006/relationships/slideLayout" Target="../slideLayouts/slideLayout44.xml"/><Relationship Id="rId37" Type="http://schemas.openxmlformats.org/officeDocument/2006/relationships/slideLayout" Target="../slideLayouts/slideLayout66.xml"/><Relationship Id="rId14" Type="http://schemas.openxmlformats.org/officeDocument/2006/relationships/slideLayout" Target="../slideLayouts/slideLayout43.xml"/><Relationship Id="rId36" Type="http://schemas.openxmlformats.org/officeDocument/2006/relationships/slideLayout" Target="../slideLayouts/slideLayout65.xml"/><Relationship Id="rId17" Type="http://schemas.openxmlformats.org/officeDocument/2006/relationships/slideLayout" Target="../slideLayouts/slideLayout46.xml"/><Relationship Id="rId39" Type="http://schemas.openxmlformats.org/officeDocument/2006/relationships/slideLayout" Target="../slideLayouts/slideLayout68.xml"/><Relationship Id="rId16" Type="http://schemas.openxmlformats.org/officeDocument/2006/relationships/slideLayout" Target="../slideLayouts/slideLayout45.xml"/><Relationship Id="rId38" Type="http://schemas.openxmlformats.org/officeDocument/2006/relationships/slideLayout" Target="../slideLayouts/slideLayout67.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3.xml"/><Relationship Id="rId42" Type="http://schemas.openxmlformats.org/officeDocument/2006/relationships/slideLayout" Target="../slideLayouts/slideLayout115.xml"/><Relationship Id="rId41" Type="http://schemas.openxmlformats.org/officeDocument/2006/relationships/slideLayout" Target="../slideLayouts/slideLayout114.xml"/><Relationship Id="rId44" Type="http://schemas.openxmlformats.org/officeDocument/2006/relationships/slideLayout" Target="../slideLayouts/slideLayout117.xml"/><Relationship Id="rId43" Type="http://schemas.openxmlformats.org/officeDocument/2006/relationships/slideLayout" Target="../slideLayouts/slideLayout116.xml"/><Relationship Id="rId46" Type="http://schemas.openxmlformats.org/officeDocument/2006/relationships/slideLayout" Target="../slideLayouts/slideLayout119.xml"/><Relationship Id="rId45" Type="http://schemas.openxmlformats.org/officeDocument/2006/relationships/slideLayout" Target="../slideLayouts/slideLayout11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48" Type="http://schemas.openxmlformats.org/officeDocument/2006/relationships/slideLayout" Target="../slideLayouts/slideLayout121.xml"/><Relationship Id="rId47" Type="http://schemas.openxmlformats.org/officeDocument/2006/relationships/slideLayout" Target="../slideLayouts/slideLayout120.xml"/><Relationship Id="rId49" Type="http://schemas.openxmlformats.org/officeDocument/2006/relationships/slideLayout" Target="../slideLayouts/slideLayout12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33" Type="http://schemas.openxmlformats.org/officeDocument/2006/relationships/slideLayout" Target="../slideLayouts/slideLayout106.xml"/><Relationship Id="rId32" Type="http://schemas.openxmlformats.org/officeDocument/2006/relationships/slideLayout" Target="../slideLayouts/slideLayout105.xml"/><Relationship Id="rId35" Type="http://schemas.openxmlformats.org/officeDocument/2006/relationships/slideLayout" Target="../slideLayouts/slideLayout108.xml"/><Relationship Id="rId34" Type="http://schemas.openxmlformats.org/officeDocument/2006/relationships/slideLayout" Target="../slideLayouts/slideLayout107.xml"/><Relationship Id="rId37" Type="http://schemas.openxmlformats.org/officeDocument/2006/relationships/slideLayout" Target="../slideLayouts/slideLayout110.xml"/><Relationship Id="rId36" Type="http://schemas.openxmlformats.org/officeDocument/2006/relationships/slideLayout" Target="../slideLayouts/slideLayout109.xml"/><Relationship Id="rId39" Type="http://schemas.openxmlformats.org/officeDocument/2006/relationships/slideLayout" Target="../slideLayouts/slideLayout112.xml"/><Relationship Id="rId38" Type="http://schemas.openxmlformats.org/officeDocument/2006/relationships/slideLayout" Target="../slideLayouts/slideLayout111.xml"/><Relationship Id="rId62" Type="http://schemas.openxmlformats.org/officeDocument/2006/relationships/slideLayout" Target="../slideLayouts/slideLayout135.xml"/><Relationship Id="rId61" Type="http://schemas.openxmlformats.org/officeDocument/2006/relationships/slideLayout" Target="../slideLayouts/slideLayout134.xml"/><Relationship Id="rId20" Type="http://schemas.openxmlformats.org/officeDocument/2006/relationships/slideLayout" Target="../slideLayouts/slideLayout93.xml"/><Relationship Id="rId64" Type="http://schemas.openxmlformats.org/officeDocument/2006/relationships/slideLayout" Target="../slideLayouts/slideLayout137.xml"/><Relationship Id="rId63" Type="http://schemas.openxmlformats.org/officeDocument/2006/relationships/slideLayout" Target="../slideLayouts/slideLayout136.xml"/><Relationship Id="rId22" Type="http://schemas.openxmlformats.org/officeDocument/2006/relationships/slideLayout" Target="../slideLayouts/slideLayout95.xml"/><Relationship Id="rId66" Type="http://schemas.openxmlformats.org/officeDocument/2006/relationships/slideLayout" Target="../slideLayouts/slideLayout139.xml"/><Relationship Id="rId21" Type="http://schemas.openxmlformats.org/officeDocument/2006/relationships/slideLayout" Target="../slideLayouts/slideLayout94.xml"/><Relationship Id="rId65" Type="http://schemas.openxmlformats.org/officeDocument/2006/relationships/slideLayout" Target="../slideLayouts/slideLayout138.xml"/><Relationship Id="rId24" Type="http://schemas.openxmlformats.org/officeDocument/2006/relationships/slideLayout" Target="../slideLayouts/slideLayout97.xml"/><Relationship Id="rId68" Type="http://schemas.openxmlformats.org/officeDocument/2006/relationships/theme" Target="../theme/theme3.xml"/><Relationship Id="rId23" Type="http://schemas.openxmlformats.org/officeDocument/2006/relationships/slideLayout" Target="../slideLayouts/slideLayout96.xml"/><Relationship Id="rId67" Type="http://schemas.openxmlformats.org/officeDocument/2006/relationships/slideLayout" Target="../slideLayouts/slideLayout140.xml"/><Relationship Id="rId60" Type="http://schemas.openxmlformats.org/officeDocument/2006/relationships/slideLayout" Target="../slideLayouts/slideLayout133.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29" Type="http://schemas.openxmlformats.org/officeDocument/2006/relationships/slideLayout" Target="../slideLayouts/slideLayout102.xml"/><Relationship Id="rId51" Type="http://schemas.openxmlformats.org/officeDocument/2006/relationships/slideLayout" Target="../slideLayouts/slideLayout124.xml"/><Relationship Id="rId50" Type="http://schemas.openxmlformats.org/officeDocument/2006/relationships/slideLayout" Target="../slideLayouts/slideLayout123.xml"/><Relationship Id="rId53" Type="http://schemas.openxmlformats.org/officeDocument/2006/relationships/slideLayout" Target="../slideLayouts/slideLayout126.xml"/><Relationship Id="rId52" Type="http://schemas.openxmlformats.org/officeDocument/2006/relationships/slideLayout" Target="../slideLayouts/slideLayout125.xml"/><Relationship Id="rId11" Type="http://schemas.openxmlformats.org/officeDocument/2006/relationships/slideLayout" Target="../slideLayouts/slideLayout84.xml"/><Relationship Id="rId55" Type="http://schemas.openxmlformats.org/officeDocument/2006/relationships/slideLayout" Target="../slideLayouts/slideLayout128.xml"/><Relationship Id="rId10" Type="http://schemas.openxmlformats.org/officeDocument/2006/relationships/slideLayout" Target="../slideLayouts/slideLayout83.xml"/><Relationship Id="rId54" Type="http://schemas.openxmlformats.org/officeDocument/2006/relationships/slideLayout" Target="../slideLayouts/slideLayout127.xml"/><Relationship Id="rId13" Type="http://schemas.openxmlformats.org/officeDocument/2006/relationships/slideLayout" Target="../slideLayouts/slideLayout86.xml"/><Relationship Id="rId57" Type="http://schemas.openxmlformats.org/officeDocument/2006/relationships/slideLayout" Target="../slideLayouts/slideLayout130.xml"/><Relationship Id="rId12" Type="http://schemas.openxmlformats.org/officeDocument/2006/relationships/slideLayout" Target="../slideLayouts/slideLayout85.xml"/><Relationship Id="rId56" Type="http://schemas.openxmlformats.org/officeDocument/2006/relationships/slideLayout" Target="../slideLayouts/slideLayout129.xml"/><Relationship Id="rId15" Type="http://schemas.openxmlformats.org/officeDocument/2006/relationships/slideLayout" Target="../slideLayouts/slideLayout88.xml"/><Relationship Id="rId59" Type="http://schemas.openxmlformats.org/officeDocument/2006/relationships/slideLayout" Target="../slideLayouts/slideLayout132.xml"/><Relationship Id="rId14" Type="http://schemas.openxmlformats.org/officeDocument/2006/relationships/slideLayout" Target="../slideLayouts/slideLayout87.xml"/><Relationship Id="rId58" Type="http://schemas.openxmlformats.org/officeDocument/2006/relationships/slideLayout" Target="../slideLayouts/slideLayout131.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02" name="Google Shape;202;p3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0" r:id="rId34"/>
    <p:sldLayoutId id="2147483711" r:id="rId35"/>
    <p:sldLayoutId id="2147483712" r:id="rId36"/>
    <p:sldLayoutId id="2147483713" r:id="rId37"/>
    <p:sldLayoutId id="2147483714" r:id="rId38"/>
    <p:sldLayoutId id="2147483715" r:id="rId39"/>
    <p:sldLayoutId id="2147483716" r:id="rId40"/>
    <p:sldLayoutId id="2147483717" r:id="rId41"/>
    <p:sldLayoutId id="2147483718" r:id="rId42"/>
    <p:sldLayoutId id="2147483719" r:id="rId43"/>
    <p:sldLayoutId id="2147483720"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28" name="Shape 928"/>
        <p:cNvGrpSpPr/>
        <p:nvPr/>
      </p:nvGrpSpPr>
      <p:grpSpPr>
        <a:xfrm>
          <a:off x="0" y="0"/>
          <a:ext cx="0" cy="0"/>
          <a:chOff x="0" y="0"/>
          <a:chExt cx="0" cy="0"/>
        </a:xfrm>
      </p:grpSpPr>
      <p:sp>
        <p:nvSpPr>
          <p:cNvPr id="929" name="Google Shape;929;p7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930" name="Google Shape;930;p7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 id="2147483778" r:id="rId58"/>
    <p:sldLayoutId id="2147483779" r:id="rId59"/>
    <p:sldLayoutId id="2147483780" r:id="rId60"/>
    <p:sldLayoutId id="2147483781" r:id="rId61"/>
    <p:sldLayoutId id="2147483782" r:id="rId62"/>
    <p:sldLayoutId id="2147483783" r:id="rId63"/>
    <p:sldLayoutId id="2147483784" r:id="rId64"/>
    <p:sldLayoutId id="2147483785" r:id="rId65"/>
    <p:sldLayoutId id="2147483786" r:id="rId66"/>
    <p:sldLayoutId id="2147483787" r:id="rId6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123.png"/><Relationship Id="rId4" Type="http://schemas.openxmlformats.org/officeDocument/2006/relationships/image" Target="../media/image1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5.png"/><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22.xml"/><Relationship Id="rId3" Type="http://schemas.openxmlformats.org/officeDocument/2006/relationships/hyperlink" Target="https://access.redhat.com/articles/543617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hyperlink" Target="https://github.com/openshift/openshift-docs/blob/enterprise-4.1/modules/nw-modifying-operator-install-config.ado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49.pn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53.png"/><Relationship Id="rId4" Type="http://schemas.openxmlformats.org/officeDocument/2006/relationships/image" Target="../media/image152.png"/><Relationship Id="rId5" Type="http://schemas.openxmlformats.org/officeDocument/2006/relationships/image" Target="../media/image1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hyperlink" Target="https://access.redhat.com/articles/476374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153.png"/><Relationship Id="rId4" Type="http://schemas.openxmlformats.org/officeDocument/2006/relationships/image" Target="../media/image1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153.png"/><Relationship Id="rId4" Type="http://schemas.openxmlformats.org/officeDocument/2006/relationships/image" Target="../media/image154.png"/><Relationship Id="rId9" Type="http://schemas.openxmlformats.org/officeDocument/2006/relationships/image" Target="../media/image159.png"/><Relationship Id="rId5" Type="http://schemas.openxmlformats.org/officeDocument/2006/relationships/image" Target="../media/image157.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hyperlink" Target="https://github.com/openshift/installer/blob/master/docs/design/baremetal/networking-infrastructure.md" TargetMode="External"/><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40.png"/><Relationship Id="rId4" Type="http://schemas.openxmlformats.org/officeDocument/2006/relationships/image" Target="../media/image138.png"/><Relationship Id="rId5" Type="http://schemas.openxmlformats.org/officeDocument/2006/relationships/image" Target="../media/image135.png"/><Relationship Id="rId6" Type="http://schemas.openxmlformats.org/officeDocument/2006/relationships/image" Target="../media/image1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38.png"/><Relationship Id="rId4" Type="http://schemas.openxmlformats.org/officeDocument/2006/relationships/image" Target="../media/image144.png"/><Relationship Id="rId5"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38.png"/><Relationship Id="rId4" Type="http://schemas.openxmlformats.org/officeDocument/2006/relationships/image" Target="../media/image144.png"/><Relationship Id="rId5" Type="http://schemas.openxmlformats.org/officeDocument/2006/relationships/image" Target="../media/image140.png"/><Relationship Id="rId6" Type="http://schemas.openxmlformats.org/officeDocument/2006/relationships/image" Target="../media/image1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44"/>
          <p:cNvSpPr txBox="1"/>
          <p:nvPr>
            <p:ph type="title"/>
          </p:nvPr>
        </p:nvSpPr>
        <p:spPr>
          <a:xfrm>
            <a:off x="1164781" y="995625"/>
            <a:ext cx="7276200" cy="1200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3600"/>
              <a:t>OpenShift Sharks</a:t>
            </a:r>
            <a:endParaRPr sz="3600"/>
          </a:p>
        </p:txBody>
      </p:sp>
      <p:sp>
        <p:nvSpPr>
          <p:cNvPr id="1705" name="Google Shape;1705;p144"/>
          <p:cNvSpPr txBox="1"/>
          <p:nvPr/>
        </p:nvSpPr>
        <p:spPr>
          <a:xfrm>
            <a:off x="1198731" y="1447650"/>
            <a:ext cx="7276200" cy="1200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900">
                <a:solidFill>
                  <a:srgbClr val="FFFFFF"/>
                </a:solidFill>
                <a:latin typeface="M PLUS 1p"/>
                <a:ea typeface="M PLUS 1p"/>
                <a:cs typeface="M PLUS 1p"/>
                <a:sym typeface="M PLUS 1p"/>
              </a:rPr>
              <a:t>OpenShift Networking</a:t>
            </a:r>
            <a:endParaRPr sz="1900">
              <a:solidFill>
                <a:srgbClr val="FFFFFF"/>
              </a:solidFill>
              <a:latin typeface="M PLUS 1p"/>
              <a:ea typeface="M PLUS 1p"/>
              <a:cs typeface="M PLUS 1p"/>
              <a:sym typeface="M PLUS 1p"/>
            </a:endParaRPr>
          </a:p>
        </p:txBody>
      </p:sp>
      <p:pic>
        <p:nvPicPr>
          <p:cNvPr id="1706" name="Google Shape;1706;p144"/>
          <p:cNvPicPr preferRelativeResize="0"/>
          <p:nvPr/>
        </p:nvPicPr>
        <p:blipFill>
          <a:blip r:embed="rId3">
            <a:alphaModFix/>
          </a:blip>
          <a:stretch>
            <a:fillRect/>
          </a:stretch>
        </p:blipFill>
        <p:spPr>
          <a:xfrm>
            <a:off x="5538625" y="2613500"/>
            <a:ext cx="2004176" cy="2140027"/>
          </a:xfrm>
          <a:prstGeom prst="rect">
            <a:avLst/>
          </a:prstGeom>
          <a:noFill/>
          <a:ln>
            <a:noFill/>
          </a:ln>
        </p:spPr>
      </p:pic>
      <p:pic>
        <p:nvPicPr>
          <p:cNvPr id="1707" name="Google Shape;1707;p144"/>
          <p:cNvPicPr preferRelativeResize="0"/>
          <p:nvPr/>
        </p:nvPicPr>
        <p:blipFill>
          <a:blip r:embed="rId4">
            <a:alphaModFix/>
          </a:blip>
          <a:stretch>
            <a:fillRect/>
          </a:stretch>
        </p:blipFill>
        <p:spPr>
          <a:xfrm>
            <a:off x="6242662" y="3114600"/>
            <a:ext cx="596109" cy="58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1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44" name="Google Shape;1844;p153"/>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Alternatives</a:t>
            </a:r>
            <a:endParaRPr sz="2700">
              <a:latin typeface="Red Hat Display Medium"/>
              <a:ea typeface="Red Hat Display Medium"/>
              <a:cs typeface="Red Hat Display Medium"/>
              <a:sym typeface="Red Hat Display Medium"/>
            </a:endParaRPr>
          </a:p>
        </p:txBody>
      </p:sp>
      <p:sp>
        <p:nvSpPr>
          <p:cNvPr id="1845" name="Google Shape;1845;p153"/>
          <p:cNvSpPr txBox="1"/>
          <p:nvPr/>
        </p:nvSpPr>
        <p:spPr>
          <a:xfrm>
            <a:off x="378050" y="826800"/>
            <a:ext cx="8230800" cy="3800100"/>
          </a:xfrm>
          <a:prstGeom prst="rect">
            <a:avLst/>
          </a:prstGeom>
          <a:noFill/>
          <a:ln>
            <a:noFill/>
          </a:ln>
        </p:spPr>
        <p:txBody>
          <a:bodyPr anchorCtr="0" anchor="t" bIns="68575" lIns="68575" spcFirstLastPara="1" rIns="68575" wrap="square" tIns="68575">
            <a:noAutofit/>
          </a:bodyPr>
          <a:lstStyle/>
          <a:p>
            <a:pPr indent="0" lvl="0" marL="0" rtl="0" algn="l">
              <a:lnSpc>
                <a:spcPct val="130000"/>
              </a:lnSpc>
              <a:spcBef>
                <a:spcPts val="0"/>
              </a:spcBef>
              <a:spcAft>
                <a:spcPts val="0"/>
              </a:spcAft>
              <a:buNone/>
            </a:pPr>
            <a:r>
              <a:rPr lang="en" sz="1400">
                <a:solidFill>
                  <a:schemeClr val="dk1"/>
                </a:solidFill>
                <a:latin typeface="Red Hat Display"/>
                <a:ea typeface="Red Hat Display"/>
                <a:cs typeface="Red Hat Display"/>
                <a:sym typeface="Red Hat Display"/>
              </a:rPr>
              <a:t>“I don’t like this,” “I can’t use this,” and/or “this does not meet my needs”.  What other options are there?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Load Balancer</a:t>
            </a:r>
            <a:endParaRPr>
              <a:solidFill>
                <a:schemeClr val="dk1"/>
              </a:solidFill>
              <a:latin typeface="Red Hat Display"/>
              <a:ea typeface="Red Hat Display"/>
              <a:cs typeface="Red Hat Display"/>
              <a:sym typeface="Red Hat Display"/>
            </a:endParaRPr>
          </a:p>
          <a:p>
            <a:pPr indent="-234950" lvl="1" marL="6858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Any load balancer that supports tcp/http load balancing and as TLS passthrough capabilities can replace the external HAproxy + Keepalieved</a:t>
            </a:r>
            <a:endParaRPr>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Ingress</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3rd party partners, such as (Community</a:t>
            </a:r>
            <a:r>
              <a:rPr lang="en">
                <a:solidFill>
                  <a:schemeClr val="dk1"/>
                </a:solidFill>
                <a:latin typeface="Red Hat Display"/>
                <a:ea typeface="Red Hat Display"/>
                <a:cs typeface="Red Hat Display"/>
                <a:sym typeface="Red Hat Display"/>
              </a:rPr>
              <a:t>) </a:t>
            </a:r>
            <a:r>
              <a:rPr lang="en" sz="1400">
                <a:solidFill>
                  <a:schemeClr val="dk1"/>
                </a:solidFill>
                <a:latin typeface="Red Hat Display"/>
                <a:ea typeface="Red Hat Display"/>
                <a:cs typeface="Red Hat Display"/>
                <a:sym typeface="Red Hat Display"/>
              </a:rPr>
              <a:t>Haproxy , Nginx</a:t>
            </a:r>
            <a:r>
              <a:rPr lang="en">
                <a:solidFill>
                  <a:schemeClr val="dk1"/>
                </a:solidFill>
                <a:latin typeface="Red Hat Display"/>
                <a:ea typeface="Red Hat Display"/>
                <a:cs typeface="Red Hat Display"/>
                <a:sym typeface="Red Hat Display"/>
              </a:rPr>
              <a:t>, </a:t>
            </a:r>
            <a:r>
              <a:rPr lang="en" sz="1400">
                <a:solidFill>
                  <a:schemeClr val="dk1"/>
                </a:solidFill>
                <a:latin typeface="Red Hat Display"/>
                <a:ea typeface="Red Hat Display"/>
                <a:cs typeface="Red Hat Display"/>
                <a:sym typeface="Red Hat Display"/>
              </a:rPr>
              <a:t>F5 and </a:t>
            </a:r>
            <a:r>
              <a:rPr lang="en">
                <a:solidFill>
                  <a:schemeClr val="dk1"/>
                </a:solidFill>
                <a:latin typeface="Red Hat Display"/>
                <a:ea typeface="Red Hat Display"/>
                <a:cs typeface="Red Hat Display"/>
                <a:sym typeface="Red Hat Display"/>
              </a:rPr>
              <a:t>Organization SDN</a:t>
            </a:r>
            <a:r>
              <a:rPr lang="en" sz="1400">
                <a:solidFill>
                  <a:schemeClr val="dk1"/>
                </a:solidFill>
                <a:latin typeface="Red Hat Display"/>
                <a:ea typeface="Red Hat Display"/>
                <a:cs typeface="Red Hat Display"/>
                <a:sym typeface="Red Hat Display"/>
              </a:rPr>
              <a:t>, have certified Operators that are capable of replacing the Ingress solution as a day 2 operation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API</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There is no supported way of replacing the API</a:t>
            </a:r>
            <a:endParaRPr>
              <a:solidFill>
                <a:schemeClr val="dk1"/>
              </a:solidFill>
              <a:latin typeface="Red Hat Display"/>
              <a:ea typeface="Red Hat Display"/>
              <a:cs typeface="Red Hat Display"/>
              <a:sym typeface="Red Hat Display"/>
            </a:endParaRPr>
          </a:p>
          <a:p>
            <a:pPr indent="-234950" lvl="0" marL="3429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DNS</a:t>
            </a:r>
            <a:endParaRPr>
              <a:solidFill>
                <a:schemeClr val="dk1"/>
              </a:solidFill>
              <a:latin typeface="Red Hat Display"/>
              <a:ea typeface="Red Hat Display"/>
              <a:cs typeface="Red Hat Display"/>
              <a:sym typeface="Red Hat Display"/>
            </a:endParaRPr>
          </a:p>
          <a:p>
            <a:pPr indent="-234950" lvl="1" marL="685800" rtl="0" algn="l">
              <a:lnSpc>
                <a:spcPct val="130000"/>
              </a:lnSpc>
              <a:spcBef>
                <a:spcPts val="0"/>
              </a:spcBef>
              <a:spcAft>
                <a:spcPts val="0"/>
              </a:spcAft>
              <a:buClr>
                <a:schemeClr val="dk1"/>
              </a:buClr>
              <a:buSzPts val="1100"/>
              <a:buFont typeface="Red Hat Display"/>
              <a:buChar char="○"/>
            </a:pPr>
            <a:r>
              <a:rPr lang="en">
                <a:solidFill>
                  <a:schemeClr val="dk1"/>
                </a:solidFill>
                <a:latin typeface="Red Hat Display"/>
                <a:ea typeface="Red Hat Display"/>
                <a:cs typeface="Red Hat Display"/>
                <a:sym typeface="Red Hat Display"/>
              </a:rPr>
              <a:t>Any external DNS that can holds A + SRV records can be used as a valid DNS server (windows , bind , DJB dns )</a:t>
            </a:r>
            <a:endParaRPr>
              <a:solidFill>
                <a:schemeClr val="dk1"/>
              </a:solidFill>
              <a:latin typeface="Red Hat Display"/>
              <a:ea typeface="Red Hat Display"/>
              <a:cs typeface="Red Hat Display"/>
              <a:sym typeface="Red Hat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51" name="Google Shape;1851;p15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routes </a:t>
            </a:r>
            <a:endParaRPr/>
          </a:p>
          <a:p>
            <a:pPr indent="0" lvl="0" marL="0" rtl="0" algn="l">
              <a:spcBef>
                <a:spcPts val="0"/>
              </a:spcBef>
              <a:spcAft>
                <a:spcPts val="0"/>
              </a:spcAft>
              <a:buNone/>
            </a:pPr>
            <a:r>
              <a:rPr lang="en"/>
              <a:t>and</a:t>
            </a:r>
            <a:endParaRPr/>
          </a:p>
          <a:p>
            <a:pPr indent="0" lvl="0" marL="0" rtl="0" algn="l">
              <a:spcBef>
                <a:spcPts val="0"/>
              </a:spcBef>
              <a:spcAft>
                <a:spcPts val="0"/>
              </a:spcAft>
              <a:buNone/>
            </a:pPr>
            <a:r>
              <a:rPr lang="en"/>
              <a:t>ingress</a:t>
            </a:r>
            <a:endParaRPr/>
          </a:p>
        </p:txBody>
      </p:sp>
      <p:sp>
        <p:nvSpPr>
          <p:cNvPr id="1852" name="Google Shape;1852;p154"/>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traffic enters the cluster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1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58" name="Google Shape;1858;p15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a:t>
            </a:r>
            <a:r>
              <a:rPr lang="en"/>
              <a:t>distribution</a:t>
            </a:r>
            <a:r>
              <a:rPr lang="en"/>
              <a:t> (CVR)</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59" name="Google Shape;1859;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60" name="Google Shape;1860;p155"/>
          <p:cNvPicPr preferRelativeResize="0"/>
          <p:nvPr/>
        </p:nvPicPr>
        <p:blipFill>
          <a:blip r:embed="rId3">
            <a:alphaModFix/>
          </a:blip>
          <a:stretch>
            <a:fillRect/>
          </a:stretch>
        </p:blipFill>
        <p:spPr>
          <a:xfrm>
            <a:off x="1391881" y="1131675"/>
            <a:ext cx="6230134" cy="340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66" name="Google Shape;1866;p15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Route distribution (DVR)</a:t>
            </a:r>
            <a:endParaRPr/>
          </a:p>
        </p:txBody>
      </p:sp>
      <p:sp>
        <p:nvSpPr>
          <p:cNvPr id="1867" name="Google Shape;1867;p1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pic>
        <p:nvPicPr>
          <p:cNvPr id="1868" name="Google Shape;1868;p156"/>
          <p:cNvPicPr preferRelativeResize="0"/>
          <p:nvPr/>
        </p:nvPicPr>
        <p:blipFill>
          <a:blip r:embed="rId3">
            <a:alphaModFix/>
          </a:blip>
          <a:stretch>
            <a:fillRect/>
          </a:stretch>
        </p:blipFill>
        <p:spPr>
          <a:xfrm>
            <a:off x="1153431" y="1138125"/>
            <a:ext cx="6888277" cy="340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874" name="Google Shape;1874;p15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Routing and Load Balancing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875" name="Google Shape;1875;p1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Routes and Ingress</a:t>
            </a:r>
            <a:endParaRPr/>
          </a:p>
        </p:txBody>
      </p:sp>
      <p:sp>
        <p:nvSpPr>
          <p:cNvPr id="1876" name="Google Shape;1876;p157"/>
          <p:cNvSpPr txBox="1"/>
          <p:nvPr>
            <p:ph idx="4294967295" type="body"/>
          </p:nvPr>
        </p:nvSpPr>
        <p:spPr>
          <a:xfrm>
            <a:off x="826700" y="1233775"/>
            <a:ext cx="4394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Pluggable routing architecture</a:t>
            </a:r>
            <a:endParaRPr/>
          </a:p>
          <a:p>
            <a:pPr indent="-317500" lvl="1" marL="914400" rtl="0" algn="l">
              <a:spcBef>
                <a:spcPts val="0"/>
              </a:spcBef>
              <a:spcAft>
                <a:spcPts val="0"/>
              </a:spcAft>
              <a:buSzPts val="1400"/>
              <a:buChar char="○"/>
            </a:pPr>
            <a:r>
              <a:rPr lang="en"/>
              <a:t>HAProxy Router</a:t>
            </a:r>
            <a:endParaRPr/>
          </a:p>
          <a:p>
            <a:pPr indent="-317500" lvl="1" marL="914400" rtl="0" algn="l">
              <a:spcBef>
                <a:spcPts val="0"/>
              </a:spcBef>
              <a:spcAft>
                <a:spcPts val="0"/>
              </a:spcAft>
              <a:buSzPts val="1400"/>
              <a:buChar char="○"/>
            </a:pPr>
            <a:r>
              <a:rPr lang="en"/>
              <a:t>F5 Router</a:t>
            </a:r>
            <a:endParaRPr/>
          </a:p>
          <a:p>
            <a:pPr indent="-342900" lvl="0" marL="457200" rtl="0" algn="l">
              <a:spcBef>
                <a:spcPts val="1000"/>
              </a:spcBef>
              <a:spcAft>
                <a:spcPts val="0"/>
              </a:spcAft>
              <a:buSzPts val="1800"/>
              <a:buChar char="●"/>
            </a:pPr>
            <a:r>
              <a:rPr lang="en"/>
              <a:t>Multiple-routers with traffic sharding</a:t>
            </a:r>
            <a:endParaRPr/>
          </a:p>
          <a:p>
            <a:pPr indent="-342900" lvl="0" marL="457200" rtl="0" algn="l">
              <a:spcBef>
                <a:spcPts val="1600"/>
              </a:spcBef>
              <a:spcAft>
                <a:spcPts val="0"/>
              </a:spcAft>
              <a:buSzPts val="1800"/>
              <a:buChar char="●"/>
            </a:pPr>
            <a:r>
              <a:rPr lang="en"/>
              <a:t>Router supported protocols</a:t>
            </a:r>
            <a:endParaRPr/>
          </a:p>
          <a:p>
            <a:pPr indent="-317500" lvl="1" marL="914400" rtl="0" algn="l">
              <a:spcBef>
                <a:spcPts val="0"/>
              </a:spcBef>
              <a:spcAft>
                <a:spcPts val="0"/>
              </a:spcAft>
              <a:buSzPts val="1400"/>
              <a:buChar char="○"/>
            </a:pPr>
            <a:r>
              <a:rPr lang="en"/>
              <a:t>HTTP/HTTPS</a:t>
            </a:r>
            <a:endParaRPr/>
          </a:p>
          <a:p>
            <a:pPr indent="-317500" lvl="1" marL="914400" rtl="0" algn="l">
              <a:spcBef>
                <a:spcPts val="0"/>
              </a:spcBef>
              <a:spcAft>
                <a:spcPts val="0"/>
              </a:spcAft>
              <a:buSzPts val="1400"/>
              <a:buChar char="○"/>
            </a:pPr>
            <a:r>
              <a:rPr lang="en"/>
              <a:t>WebSockets</a:t>
            </a:r>
            <a:endParaRPr/>
          </a:p>
          <a:p>
            <a:pPr indent="-317500" lvl="1" marL="914400" rtl="0" algn="l">
              <a:spcBef>
                <a:spcPts val="0"/>
              </a:spcBef>
              <a:spcAft>
                <a:spcPts val="0"/>
              </a:spcAft>
              <a:buSzPts val="1400"/>
              <a:buChar char="○"/>
            </a:pPr>
            <a:r>
              <a:rPr lang="en"/>
              <a:t>TLS with SNI</a:t>
            </a:r>
            <a:endParaRPr/>
          </a:p>
          <a:p>
            <a:pPr indent="-342900" lvl="0" marL="457200" rtl="0" algn="l">
              <a:spcBef>
                <a:spcPts val="1000"/>
              </a:spcBef>
              <a:spcAft>
                <a:spcPts val="0"/>
              </a:spcAft>
              <a:buSzPts val="1800"/>
              <a:buChar char="●"/>
            </a:pPr>
            <a:r>
              <a:rPr lang="en"/>
              <a:t>Non-standard ports via cloud load-balancers, external IP, and NodePort</a:t>
            </a:r>
            <a:endParaRPr/>
          </a:p>
          <a:p>
            <a:pPr indent="0" lvl="0" marL="0" rtl="0" algn="l">
              <a:spcBef>
                <a:spcPts val="1600"/>
              </a:spcBef>
              <a:spcAft>
                <a:spcPts val="1600"/>
              </a:spcAft>
              <a:buNone/>
            </a:pPr>
            <a:r>
              <a:t/>
            </a:r>
            <a:endParaRPr/>
          </a:p>
        </p:txBody>
      </p:sp>
      <p:pic>
        <p:nvPicPr>
          <p:cNvPr id="1877" name="Google Shape;1877;p157"/>
          <p:cNvPicPr preferRelativeResize="0"/>
          <p:nvPr/>
        </p:nvPicPr>
        <p:blipFill>
          <a:blip r:embed="rId3">
            <a:alphaModFix/>
          </a:blip>
          <a:stretch>
            <a:fillRect/>
          </a:stretch>
        </p:blipFill>
        <p:spPr>
          <a:xfrm>
            <a:off x="7343780" y="3062900"/>
            <a:ext cx="662326" cy="657100"/>
          </a:xfrm>
          <a:prstGeom prst="rect">
            <a:avLst/>
          </a:prstGeom>
          <a:noFill/>
          <a:ln>
            <a:noFill/>
          </a:ln>
        </p:spPr>
      </p:pic>
      <p:pic>
        <p:nvPicPr>
          <p:cNvPr id="1878" name="Google Shape;1878;p157"/>
          <p:cNvPicPr preferRelativeResize="0"/>
          <p:nvPr/>
        </p:nvPicPr>
        <p:blipFill>
          <a:blip r:embed="rId3">
            <a:alphaModFix/>
          </a:blip>
          <a:stretch>
            <a:fillRect/>
          </a:stretch>
        </p:blipFill>
        <p:spPr>
          <a:xfrm>
            <a:off x="6463505" y="3062900"/>
            <a:ext cx="662326" cy="657100"/>
          </a:xfrm>
          <a:prstGeom prst="rect">
            <a:avLst/>
          </a:prstGeom>
          <a:noFill/>
          <a:ln>
            <a:noFill/>
          </a:ln>
        </p:spPr>
      </p:pic>
      <p:pic>
        <p:nvPicPr>
          <p:cNvPr id="1879" name="Google Shape;1879;p157"/>
          <p:cNvPicPr preferRelativeResize="0"/>
          <p:nvPr/>
        </p:nvPicPr>
        <p:blipFill>
          <a:blip r:embed="rId3">
            <a:alphaModFix/>
          </a:blip>
          <a:stretch>
            <a:fillRect/>
          </a:stretch>
        </p:blipFill>
        <p:spPr>
          <a:xfrm>
            <a:off x="5583231" y="3062900"/>
            <a:ext cx="662326" cy="657100"/>
          </a:xfrm>
          <a:prstGeom prst="rect">
            <a:avLst/>
          </a:prstGeom>
          <a:noFill/>
          <a:ln>
            <a:noFill/>
          </a:ln>
        </p:spPr>
      </p:pic>
      <p:pic>
        <p:nvPicPr>
          <p:cNvPr id="1880" name="Google Shape;1880;p157"/>
          <p:cNvPicPr preferRelativeResize="0"/>
          <p:nvPr/>
        </p:nvPicPr>
        <p:blipFill>
          <a:blip r:embed="rId4">
            <a:alphaModFix/>
          </a:blip>
          <a:stretch>
            <a:fillRect/>
          </a:stretch>
        </p:blipFill>
        <p:spPr>
          <a:xfrm>
            <a:off x="6272275" y="1852848"/>
            <a:ext cx="1049875" cy="499059"/>
          </a:xfrm>
          <a:prstGeom prst="rect">
            <a:avLst/>
          </a:prstGeom>
          <a:noFill/>
          <a:ln>
            <a:noFill/>
          </a:ln>
        </p:spPr>
      </p:pic>
      <p:cxnSp>
        <p:nvCxnSpPr>
          <p:cNvPr id="1881" name="Google Shape;1881;p157"/>
          <p:cNvCxnSpPr>
            <a:stCxn id="1880" idx="2"/>
            <a:endCxn id="1879" idx="0"/>
          </p:cNvCxnSpPr>
          <p:nvPr/>
        </p:nvCxnSpPr>
        <p:spPr>
          <a:xfrm rot="5400000">
            <a:off x="6000262" y="2265957"/>
            <a:ext cx="711000" cy="8829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82" name="Google Shape;1882;p157"/>
          <p:cNvCxnSpPr>
            <a:stCxn id="1880" idx="2"/>
            <a:endCxn id="1877" idx="0"/>
          </p:cNvCxnSpPr>
          <p:nvPr/>
        </p:nvCxnSpPr>
        <p:spPr>
          <a:xfrm flipH="1" rot="-5400000">
            <a:off x="6880612" y="2268507"/>
            <a:ext cx="711000" cy="877800"/>
          </a:xfrm>
          <a:prstGeom prst="bentConnector3">
            <a:avLst>
              <a:gd fmla="val 49999" name="adj1"/>
            </a:avLst>
          </a:prstGeom>
          <a:noFill/>
          <a:ln cap="flat" cmpd="sng" w="9525">
            <a:solidFill>
              <a:schemeClr val="dk2"/>
            </a:solidFill>
            <a:prstDash val="solid"/>
            <a:round/>
            <a:headEnd len="med" w="med" type="none"/>
            <a:tailEnd len="med" w="med" type="none"/>
          </a:ln>
        </p:spPr>
      </p:cxnSp>
      <p:cxnSp>
        <p:nvCxnSpPr>
          <p:cNvPr id="1883" name="Google Shape;1883;p157"/>
          <p:cNvCxnSpPr>
            <a:stCxn id="1880" idx="2"/>
            <a:endCxn id="1878" idx="0"/>
          </p:cNvCxnSpPr>
          <p:nvPr/>
        </p:nvCxnSpPr>
        <p:spPr>
          <a:xfrm flipH="1">
            <a:off x="6794812" y="2351907"/>
            <a:ext cx="2400" cy="71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rgbClr val="000000"/>
                </a:solidFill>
              </a:rPr>
              <a:t>Routes and Ingress</a:t>
            </a:r>
            <a:endParaRPr>
              <a:solidFill>
                <a:srgbClr val="000000"/>
              </a:solidFill>
            </a:endParaRPr>
          </a:p>
        </p:txBody>
      </p:sp>
      <p:sp>
        <p:nvSpPr>
          <p:cNvPr id="1889" name="Google Shape;1889;p1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90" name="Google Shape;1890;p158"/>
          <p:cNvSpPr txBox="1"/>
          <p:nvPr>
            <p:ph type="title"/>
          </p:nvPr>
        </p:nvSpPr>
        <p:spPr>
          <a:xfrm>
            <a:off x="826650" y="713232"/>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Router-based deployment methodologies</a:t>
            </a:r>
            <a:endParaRPr/>
          </a:p>
        </p:txBody>
      </p:sp>
      <p:sp>
        <p:nvSpPr>
          <p:cNvPr id="1891" name="Google Shape;1891;p158"/>
          <p:cNvSpPr/>
          <p:nvPr/>
        </p:nvSpPr>
        <p:spPr>
          <a:xfrm>
            <a:off x="4229925" y="3048997"/>
            <a:ext cx="1471800" cy="288300"/>
          </a:xfrm>
          <a:prstGeom prst="rect">
            <a:avLst/>
          </a:prstGeom>
          <a:solidFill>
            <a:srgbClr val="00B9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A</a:t>
            </a:r>
            <a:endParaRPr b="1" sz="800">
              <a:solidFill>
                <a:srgbClr val="FFFFFF"/>
              </a:solidFill>
              <a:latin typeface="Proxima Nova"/>
              <a:ea typeface="Proxima Nova"/>
              <a:cs typeface="Proxima Nova"/>
              <a:sym typeface="Proxima Nova"/>
            </a:endParaRPr>
          </a:p>
        </p:txBody>
      </p:sp>
      <p:sp>
        <p:nvSpPr>
          <p:cNvPr id="1892" name="Google Shape;1892;p158"/>
          <p:cNvSpPr/>
          <p:nvPr/>
        </p:nvSpPr>
        <p:spPr>
          <a:xfrm>
            <a:off x="42299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sp>
        <p:nvSpPr>
          <p:cNvPr id="1893" name="Google Shape;1893;p158"/>
          <p:cNvSpPr/>
          <p:nvPr/>
        </p:nvSpPr>
        <p:spPr>
          <a:xfrm>
            <a:off x="507562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A</a:t>
            </a:r>
            <a:endParaRPr sz="700">
              <a:solidFill>
                <a:srgbClr val="FFFFFF"/>
              </a:solidFill>
              <a:latin typeface="Proxima Nova"/>
              <a:ea typeface="Proxima Nova"/>
              <a:cs typeface="Proxima Nova"/>
              <a:sym typeface="Proxima Nova"/>
            </a:endParaRPr>
          </a:p>
        </p:txBody>
      </p:sp>
      <p:cxnSp>
        <p:nvCxnSpPr>
          <p:cNvPr id="1894" name="Google Shape;1894;p158"/>
          <p:cNvCxnSpPr>
            <a:stCxn id="1891" idx="2"/>
            <a:endCxn id="1892" idx="0"/>
          </p:cNvCxnSpPr>
          <p:nvPr/>
        </p:nvCxnSpPr>
        <p:spPr>
          <a:xfrm rot="5400000">
            <a:off x="4583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895" name="Google Shape;1895;p158"/>
          <p:cNvCxnSpPr>
            <a:stCxn id="1891" idx="2"/>
            <a:endCxn id="1893" idx="0"/>
          </p:cNvCxnSpPr>
          <p:nvPr/>
        </p:nvCxnSpPr>
        <p:spPr>
          <a:xfrm flipH="1" rot="-5400000">
            <a:off x="500632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896" name="Google Shape;1896;p158"/>
          <p:cNvSpPr/>
          <p:nvPr/>
        </p:nvSpPr>
        <p:spPr>
          <a:xfrm>
            <a:off x="6459675" y="3048997"/>
            <a:ext cx="1471800" cy="2883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 B</a:t>
            </a:r>
            <a:endParaRPr b="1" sz="800">
              <a:solidFill>
                <a:srgbClr val="FFFFFF"/>
              </a:solidFill>
              <a:latin typeface="Proxima Nova"/>
              <a:ea typeface="Proxima Nova"/>
              <a:cs typeface="Proxima Nova"/>
              <a:sym typeface="Proxima Nova"/>
            </a:endParaRPr>
          </a:p>
        </p:txBody>
      </p:sp>
      <p:sp>
        <p:nvSpPr>
          <p:cNvPr id="1897" name="Google Shape;1897;p158"/>
          <p:cNvSpPr/>
          <p:nvPr/>
        </p:nvSpPr>
        <p:spPr>
          <a:xfrm>
            <a:off x="64596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sp>
        <p:nvSpPr>
          <p:cNvPr id="1898" name="Google Shape;1898;p158"/>
          <p:cNvSpPr/>
          <p:nvPr/>
        </p:nvSpPr>
        <p:spPr>
          <a:xfrm>
            <a:off x="7305375" y="3679404"/>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App B</a:t>
            </a:r>
            <a:endParaRPr sz="700">
              <a:solidFill>
                <a:srgbClr val="FFFFFF"/>
              </a:solidFill>
              <a:latin typeface="Proxima Nova"/>
              <a:ea typeface="Proxima Nova"/>
              <a:cs typeface="Proxima Nova"/>
              <a:sym typeface="Proxima Nova"/>
            </a:endParaRPr>
          </a:p>
        </p:txBody>
      </p:sp>
      <p:cxnSp>
        <p:nvCxnSpPr>
          <p:cNvPr id="1899" name="Google Shape;1899;p158"/>
          <p:cNvCxnSpPr>
            <a:stCxn id="1896" idx="2"/>
            <a:endCxn id="1897" idx="0"/>
          </p:cNvCxnSpPr>
          <p:nvPr/>
        </p:nvCxnSpPr>
        <p:spPr>
          <a:xfrm rot="5400000">
            <a:off x="6813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cxnSp>
        <p:nvCxnSpPr>
          <p:cNvPr id="1900" name="Google Shape;1900;p158"/>
          <p:cNvCxnSpPr>
            <a:stCxn id="1896" idx="2"/>
            <a:endCxn id="1898" idx="0"/>
          </p:cNvCxnSpPr>
          <p:nvPr/>
        </p:nvCxnSpPr>
        <p:spPr>
          <a:xfrm flipH="1" rot="-5400000">
            <a:off x="7236075" y="3296797"/>
            <a:ext cx="342000" cy="423000"/>
          </a:xfrm>
          <a:prstGeom prst="bentConnector3">
            <a:avLst>
              <a:gd fmla="val 50016" name="adj1"/>
            </a:avLst>
          </a:prstGeom>
          <a:noFill/>
          <a:ln cap="flat" cmpd="sng" w="9525">
            <a:solidFill>
              <a:schemeClr val="dk2"/>
            </a:solidFill>
            <a:prstDash val="solid"/>
            <a:round/>
            <a:headEnd len="med" w="med" type="none"/>
            <a:tailEnd len="med" w="med" type="triangle"/>
          </a:ln>
        </p:spPr>
      </p:cxnSp>
      <p:sp>
        <p:nvSpPr>
          <p:cNvPr id="1901" name="Google Shape;1901;p158"/>
          <p:cNvSpPr/>
          <p:nvPr/>
        </p:nvSpPr>
        <p:spPr>
          <a:xfrm>
            <a:off x="5361175" y="2183624"/>
            <a:ext cx="1471800" cy="288300"/>
          </a:xfrm>
          <a:prstGeom prst="rect">
            <a:avLst/>
          </a:prstGeom>
          <a:solidFill>
            <a:srgbClr val="6E6F7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ROUTE</a:t>
            </a:r>
            <a:endParaRPr sz="800">
              <a:solidFill>
                <a:srgbClr val="FFFFFF"/>
              </a:solidFill>
              <a:latin typeface="Proxima Nova"/>
              <a:ea typeface="Proxima Nova"/>
              <a:cs typeface="Proxima Nova"/>
              <a:sym typeface="Proxima Nova"/>
            </a:endParaRPr>
          </a:p>
        </p:txBody>
      </p:sp>
      <p:cxnSp>
        <p:nvCxnSpPr>
          <p:cNvPr id="1902" name="Google Shape;1902;p158"/>
          <p:cNvCxnSpPr>
            <a:stCxn id="1901" idx="2"/>
            <a:endCxn id="1891" idx="0"/>
          </p:cNvCxnSpPr>
          <p:nvPr/>
        </p:nvCxnSpPr>
        <p:spPr>
          <a:xfrm rot="5400000">
            <a:off x="5242825" y="2194874"/>
            <a:ext cx="577200" cy="1131300"/>
          </a:xfrm>
          <a:prstGeom prst="bentConnector3">
            <a:avLst>
              <a:gd fmla="val 49989" name="adj1"/>
            </a:avLst>
          </a:prstGeom>
          <a:noFill/>
          <a:ln cap="flat" cmpd="sng" w="9525">
            <a:solidFill>
              <a:schemeClr val="dk2"/>
            </a:solidFill>
            <a:prstDash val="solid"/>
            <a:round/>
            <a:headEnd len="med" w="med" type="none"/>
            <a:tailEnd len="med" w="med" type="triangle"/>
          </a:ln>
        </p:spPr>
      </p:cxnSp>
      <p:cxnSp>
        <p:nvCxnSpPr>
          <p:cNvPr id="1903" name="Google Shape;1903;p158"/>
          <p:cNvCxnSpPr>
            <a:stCxn id="1901" idx="2"/>
            <a:endCxn id="1896" idx="0"/>
          </p:cNvCxnSpPr>
          <p:nvPr/>
        </p:nvCxnSpPr>
        <p:spPr>
          <a:xfrm flipH="1" rot="-5400000">
            <a:off x="6357775" y="2211224"/>
            <a:ext cx="577200" cy="10986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04" name="Google Shape;1904;p158"/>
          <p:cNvSpPr txBox="1"/>
          <p:nvPr/>
        </p:nvSpPr>
        <p:spPr>
          <a:xfrm>
            <a:off x="6482568" y="2503162"/>
            <a:ext cx="7692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10% traffic</a:t>
            </a:r>
            <a:endParaRPr sz="1000">
              <a:latin typeface="Proxima Nova"/>
              <a:ea typeface="Proxima Nova"/>
              <a:cs typeface="Proxima Nova"/>
              <a:sym typeface="Proxima Nova"/>
            </a:endParaRPr>
          </a:p>
        </p:txBody>
      </p:sp>
      <p:sp>
        <p:nvSpPr>
          <p:cNvPr id="1905" name="Google Shape;1905;p158"/>
          <p:cNvSpPr txBox="1"/>
          <p:nvPr/>
        </p:nvSpPr>
        <p:spPr>
          <a:xfrm>
            <a:off x="4947249" y="2503162"/>
            <a:ext cx="9027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90% traffic</a:t>
            </a:r>
            <a:endParaRPr sz="1000">
              <a:latin typeface="Proxima Nova"/>
              <a:ea typeface="Proxima Nova"/>
              <a:cs typeface="Proxima Nova"/>
              <a:sym typeface="Proxima Nova"/>
            </a:endParaRPr>
          </a:p>
        </p:txBody>
      </p:sp>
      <p:sp>
        <p:nvSpPr>
          <p:cNvPr id="1906" name="Google Shape;1906;p158"/>
          <p:cNvSpPr txBox="1"/>
          <p:nvPr>
            <p:ph idx="4294967295" type="body"/>
          </p:nvPr>
        </p:nvSpPr>
        <p:spPr>
          <a:xfrm>
            <a:off x="826700" y="1937275"/>
            <a:ext cx="3149700" cy="1889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1600"/>
              </a:spcAft>
              <a:buNone/>
            </a:pPr>
            <a:r>
              <a:rPr lang="en" sz="2000"/>
              <a:t>Split Traffic Between Multiple Services For A/B Testing, Blue/Green and Canary Deployments</a:t>
            </a:r>
            <a:endParaRPr sz="2000"/>
          </a:p>
        </p:txBody>
      </p:sp>
      <p:pic>
        <p:nvPicPr>
          <p:cNvPr id="1907" name="Google Shape;1907;p158"/>
          <p:cNvPicPr preferRelativeResize="0"/>
          <p:nvPr/>
        </p:nvPicPr>
        <p:blipFill>
          <a:blip r:embed="rId3">
            <a:alphaModFix/>
          </a:blip>
          <a:stretch>
            <a:fillRect/>
          </a:stretch>
        </p:blipFill>
        <p:spPr>
          <a:xfrm>
            <a:off x="5937545" y="1389700"/>
            <a:ext cx="319044" cy="493075"/>
          </a:xfrm>
          <a:prstGeom prst="rect">
            <a:avLst/>
          </a:prstGeom>
          <a:noFill/>
          <a:ln>
            <a:noFill/>
          </a:ln>
        </p:spPr>
      </p:pic>
      <p:cxnSp>
        <p:nvCxnSpPr>
          <p:cNvPr id="1908" name="Google Shape;1908;p158"/>
          <p:cNvCxnSpPr>
            <a:stCxn id="1907" idx="2"/>
            <a:endCxn id="1901" idx="0"/>
          </p:cNvCxnSpPr>
          <p:nvPr/>
        </p:nvCxnSpPr>
        <p:spPr>
          <a:xfrm>
            <a:off x="6097067" y="1882775"/>
            <a:ext cx="0" cy="3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14" name="Google Shape;1914;p15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Alternative methods for TCP/UDP Traffic</a:t>
            </a:r>
            <a:endParaRPr/>
          </a:p>
        </p:txBody>
      </p:sp>
      <p:sp>
        <p:nvSpPr>
          <p:cNvPr id="1915" name="Google Shape;1915;p159"/>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ways that traffic can enter the cluster without the router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21" name="Google Shape;1921;p160"/>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Entering the cluster on a random port </a:t>
            </a:r>
            <a:br>
              <a:rPr lang="en"/>
            </a:br>
            <a:r>
              <a:rPr lang="en"/>
              <a:t>with service nodeports</a:t>
            </a:r>
            <a:endParaRPr/>
          </a:p>
        </p:txBody>
      </p:sp>
      <p:sp>
        <p:nvSpPr>
          <p:cNvPr id="1922" name="Google Shape;1922;p160"/>
          <p:cNvSpPr txBox="1"/>
          <p:nvPr>
            <p:ph idx="4294967295" type="body"/>
          </p:nvPr>
        </p:nvSpPr>
        <p:spPr>
          <a:xfrm>
            <a:off x="826700" y="1480075"/>
            <a:ext cx="3969900" cy="2967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Red Hat Text"/>
              <a:buChar char="●"/>
            </a:pPr>
            <a:r>
              <a:rPr lang="en" sz="1600">
                <a:latin typeface="Red Hat Text"/>
                <a:ea typeface="Red Hat Text"/>
                <a:cs typeface="Red Hat Text"/>
                <a:sym typeface="Red Hat Text"/>
              </a:rPr>
              <a:t>NodePort binds a service to a unique port on all the nodes</a:t>
            </a:r>
            <a:endParaRPr sz="1600">
              <a:latin typeface="Red Hat Text"/>
              <a:ea typeface="Red Hat Text"/>
              <a:cs typeface="Red Hat Text"/>
              <a:sym typeface="Red Hat Text"/>
            </a:endParaRPr>
          </a:p>
          <a:p>
            <a:pPr indent="-330200" lvl="0" marL="457200" rtl="0" algn="l">
              <a:spcBef>
                <a:spcPts val="1000"/>
              </a:spcBef>
              <a:spcAft>
                <a:spcPts val="0"/>
              </a:spcAft>
              <a:buSzPts val="1600"/>
              <a:buFont typeface="Red Hat Text"/>
              <a:buChar char="●"/>
            </a:pPr>
            <a:r>
              <a:rPr lang="en" sz="1600">
                <a:latin typeface="Red Hat Text"/>
                <a:ea typeface="Red Hat Text"/>
                <a:cs typeface="Red Hat Text"/>
                <a:sym typeface="Red Hat Text"/>
              </a:rPr>
              <a:t>Traffic received on any node redirects to a node with the running service</a:t>
            </a:r>
            <a:endParaRPr sz="1600">
              <a:latin typeface="Red Hat Text"/>
              <a:ea typeface="Red Hat Text"/>
              <a:cs typeface="Red Hat Text"/>
              <a:sym typeface="Red Hat Text"/>
            </a:endParaRPr>
          </a:p>
          <a:p>
            <a:pPr indent="-330200" lvl="0" marL="457200" rtl="0" algn="l">
              <a:spcBef>
                <a:spcPts val="1600"/>
              </a:spcBef>
              <a:spcAft>
                <a:spcPts val="0"/>
              </a:spcAft>
              <a:buSzPts val="1600"/>
              <a:buFont typeface="Red Hat Text"/>
              <a:buChar char="●"/>
            </a:pPr>
            <a:r>
              <a:rPr lang="en" sz="1600">
                <a:latin typeface="Red Hat Text"/>
                <a:ea typeface="Red Hat Text"/>
                <a:cs typeface="Red Hat Text"/>
                <a:sym typeface="Red Hat Text"/>
              </a:rPr>
              <a:t>Ports in 30K-60K range which usually differs from the service</a:t>
            </a:r>
            <a:endParaRPr sz="1600">
              <a:latin typeface="Red Hat Text"/>
              <a:ea typeface="Red Hat Text"/>
              <a:cs typeface="Red Hat Text"/>
              <a:sym typeface="Red Hat Text"/>
            </a:endParaRPr>
          </a:p>
          <a:p>
            <a:pPr indent="-330200" lvl="0" marL="457200" rtl="0" algn="l">
              <a:lnSpc>
                <a:spcPct val="115000"/>
              </a:lnSpc>
              <a:spcBef>
                <a:spcPts val="1600"/>
              </a:spcBef>
              <a:spcAft>
                <a:spcPts val="1600"/>
              </a:spcAft>
              <a:buSzPts val="1600"/>
              <a:buFont typeface="Red Hat Text"/>
              <a:buChar char="●"/>
            </a:pPr>
            <a:r>
              <a:rPr lang="en" sz="1600">
                <a:latin typeface="Red Hat Text"/>
                <a:ea typeface="Red Hat Text"/>
                <a:cs typeface="Red Hat Text"/>
                <a:sym typeface="Red Hat Text"/>
              </a:rPr>
              <a:t>Firewall rules must allow traffic to all nodes on the specific port</a:t>
            </a:r>
            <a:endParaRPr sz="1600">
              <a:latin typeface="Red Hat Text"/>
              <a:ea typeface="Red Hat Text"/>
              <a:cs typeface="Red Hat Text"/>
              <a:sym typeface="Red Hat Text"/>
            </a:endParaRPr>
          </a:p>
        </p:txBody>
      </p:sp>
      <p:grpSp>
        <p:nvGrpSpPr>
          <p:cNvPr id="1923" name="Google Shape;1923;p160"/>
          <p:cNvGrpSpPr/>
          <p:nvPr/>
        </p:nvGrpSpPr>
        <p:grpSpPr>
          <a:xfrm>
            <a:off x="7026325" y="3426675"/>
            <a:ext cx="800400" cy="1110000"/>
            <a:chOff x="7178725" y="3426675"/>
            <a:chExt cx="800400" cy="1110000"/>
          </a:xfrm>
        </p:grpSpPr>
        <p:sp>
          <p:nvSpPr>
            <p:cNvPr id="1924" name="Google Shape;1924;p160"/>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25" name="Google Shape;1925;p160"/>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192.10.0.12</a:t>
              </a:r>
              <a:endParaRPr sz="900"/>
            </a:p>
          </p:txBody>
        </p:sp>
      </p:grpSp>
      <p:grpSp>
        <p:nvGrpSpPr>
          <p:cNvPr id="1926" name="Google Shape;1926;p160"/>
          <p:cNvGrpSpPr/>
          <p:nvPr/>
        </p:nvGrpSpPr>
        <p:grpSpPr>
          <a:xfrm>
            <a:off x="6111925" y="3426675"/>
            <a:ext cx="800400" cy="1110000"/>
            <a:chOff x="6264325" y="3426675"/>
            <a:chExt cx="800400" cy="1110000"/>
          </a:xfrm>
        </p:grpSpPr>
        <p:sp>
          <p:nvSpPr>
            <p:cNvPr id="1927" name="Google Shape;1927;p160"/>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28" name="Google Shape;1928;p160"/>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000000"/>
                  </a:solidFill>
                  <a:latin typeface="Proxima Nova"/>
                  <a:ea typeface="Proxima Nova"/>
                  <a:cs typeface="Proxima Nova"/>
                  <a:sym typeface="Proxima Nova"/>
                </a:rPr>
                <a:t>192.10.0.11</a:t>
              </a:r>
              <a:endParaRPr sz="900"/>
            </a:p>
          </p:txBody>
        </p:sp>
      </p:grpSp>
      <p:grpSp>
        <p:nvGrpSpPr>
          <p:cNvPr id="1929" name="Google Shape;1929;p160"/>
          <p:cNvGrpSpPr/>
          <p:nvPr/>
        </p:nvGrpSpPr>
        <p:grpSpPr>
          <a:xfrm>
            <a:off x="5197525" y="3426675"/>
            <a:ext cx="800400" cy="1110000"/>
            <a:chOff x="5349925" y="3426675"/>
            <a:chExt cx="800400" cy="1110000"/>
          </a:xfrm>
        </p:grpSpPr>
        <p:sp>
          <p:nvSpPr>
            <p:cNvPr id="1930" name="Google Shape;1930;p160"/>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31" name="Google Shape;1931;p160"/>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00000"/>
                  </a:solidFill>
                  <a:latin typeface="Proxima Nova"/>
                  <a:ea typeface="Proxima Nova"/>
                  <a:cs typeface="Proxima Nova"/>
                  <a:sym typeface="Proxima Nova"/>
                </a:rPr>
                <a:t>NODE</a:t>
              </a:r>
              <a:br>
                <a:rPr b="1" lang="en" sz="1000">
                  <a:solidFill>
                    <a:srgbClr val="000000"/>
                  </a:solidFill>
                  <a:latin typeface="Proxima Nova"/>
                  <a:ea typeface="Proxima Nova"/>
                  <a:cs typeface="Proxima Nova"/>
                  <a:sym typeface="Proxima Nova"/>
                </a:rPr>
              </a:br>
              <a:r>
                <a:rPr lang="en" sz="900">
                  <a:solidFill>
                    <a:srgbClr val="FF0000"/>
                  </a:solidFill>
                  <a:latin typeface="Proxima Nova"/>
                  <a:ea typeface="Proxima Nova"/>
                  <a:cs typeface="Proxima Nova"/>
                  <a:sym typeface="Proxima Nova"/>
                </a:rPr>
                <a:t>192.10.0.10</a:t>
              </a:r>
              <a:endParaRPr sz="900">
                <a:solidFill>
                  <a:srgbClr val="FF0000"/>
                </a:solidFill>
              </a:endParaRPr>
            </a:p>
          </p:txBody>
        </p:sp>
      </p:grpSp>
      <p:sp>
        <p:nvSpPr>
          <p:cNvPr id="1932" name="Google Shape;1932;p160"/>
          <p:cNvSpPr/>
          <p:nvPr/>
        </p:nvSpPr>
        <p:spPr>
          <a:xfrm>
            <a:off x="5773275" y="2561097"/>
            <a:ext cx="1471800" cy="5040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sz="800">
              <a:solidFill>
                <a:srgbClr val="FFFF00"/>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33" name="Google Shape;1933;p160"/>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34" name="Google Shape;1934;p160"/>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35" name="Google Shape;1935;p160"/>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600">
                <a:solidFill>
                  <a:srgbClr val="FFFFFF"/>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36" name="Google Shape;1936;p160"/>
          <p:cNvCxnSpPr>
            <a:stCxn id="1932" idx="2"/>
            <a:endCxn id="1933" idx="0"/>
          </p:cNvCxnSpPr>
          <p:nvPr/>
        </p:nvCxnSpPr>
        <p:spPr>
          <a:xfrm rot="5400000">
            <a:off x="5821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37" name="Google Shape;1937;p160"/>
          <p:cNvCxnSpPr>
            <a:stCxn id="1932" idx="2"/>
            <a:endCxn id="1934" idx="0"/>
          </p:cNvCxnSpPr>
          <p:nvPr/>
        </p:nvCxnSpPr>
        <p:spPr>
          <a:xfrm flipH="1" rot="-5400000">
            <a:off x="6277575" y="3296697"/>
            <a:ext cx="463800" cy="600"/>
          </a:xfrm>
          <a:prstGeom prst="bentConnector3">
            <a:avLst>
              <a:gd fmla="val 49991" name="adj1"/>
            </a:avLst>
          </a:prstGeom>
          <a:noFill/>
          <a:ln cap="flat" cmpd="sng" w="9525">
            <a:solidFill>
              <a:srgbClr val="666666"/>
            </a:solidFill>
            <a:prstDash val="solid"/>
            <a:round/>
            <a:headEnd len="med" w="med" type="none"/>
            <a:tailEnd len="med" w="med" type="none"/>
          </a:ln>
        </p:spPr>
      </p:cxnSp>
      <p:cxnSp>
        <p:nvCxnSpPr>
          <p:cNvPr id="1938" name="Google Shape;1938;p160"/>
          <p:cNvCxnSpPr>
            <a:stCxn id="1932" idx="2"/>
            <a:endCxn id="1935" idx="0"/>
          </p:cNvCxnSpPr>
          <p:nvPr/>
        </p:nvCxnSpPr>
        <p:spPr>
          <a:xfrm flipH="1" rot="-5400000">
            <a:off x="6733275" y="2840997"/>
            <a:ext cx="463800" cy="912000"/>
          </a:xfrm>
          <a:prstGeom prst="bentConnector3">
            <a:avLst>
              <a:gd fmla="val 49991" name="adj1"/>
            </a:avLst>
          </a:prstGeom>
          <a:noFill/>
          <a:ln cap="flat" cmpd="sng" w="9525">
            <a:solidFill>
              <a:srgbClr val="666666"/>
            </a:solidFill>
            <a:prstDash val="solid"/>
            <a:round/>
            <a:headEnd len="med" w="med" type="none"/>
            <a:tailEnd len="med" w="med" type="none"/>
          </a:ln>
        </p:spPr>
      </p:cxnSp>
      <p:sp>
        <p:nvSpPr>
          <p:cNvPr id="1939" name="Google Shape;1939;p160"/>
          <p:cNvSpPr txBox="1"/>
          <p:nvPr/>
        </p:nvSpPr>
        <p:spPr>
          <a:xfrm>
            <a:off x="6492900" y="1851600"/>
            <a:ext cx="1108500" cy="63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192.10.0.10:31421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None/>
            </a:pPr>
            <a:r>
              <a:rPr lang="en" sz="800">
                <a:solidFill>
                  <a:srgbClr val="FF0000"/>
                </a:solidFill>
                <a:latin typeface="Proxima Nova"/>
                <a:ea typeface="Proxima Nova"/>
                <a:cs typeface="Proxima Nova"/>
                <a:sym typeface="Proxima Nova"/>
              </a:rPr>
              <a:t>192.10.0.11:31421</a:t>
            </a:r>
            <a:endParaRPr sz="800">
              <a:solidFill>
                <a:srgbClr val="FF0000"/>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rgbClr val="FF0000"/>
                </a:solidFill>
                <a:latin typeface="Proxima Nova"/>
                <a:ea typeface="Proxima Nova"/>
                <a:cs typeface="Proxima Nova"/>
                <a:sym typeface="Proxima Nova"/>
              </a:rPr>
              <a:t>192.10.0.12:31421</a:t>
            </a:r>
            <a:endParaRPr sz="800">
              <a:solidFill>
                <a:srgbClr val="FF0000"/>
              </a:solidFill>
              <a:latin typeface="Proxima Nova"/>
              <a:ea typeface="Proxima Nova"/>
              <a:cs typeface="Proxima Nova"/>
              <a:sym typeface="Proxima Nova"/>
            </a:endParaRPr>
          </a:p>
        </p:txBody>
      </p:sp>
      <p:sp>
        <p:nvSpPr>
          <p:cNvPr id="1940" name="Google Shape;1940;p160"/>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41" name="Google Shape;1941;p160"/>
          <p:cNvCxnSpPr>
            <a:stCxn id="1940" idx="2"/>
            <a:endCxn id="1932" idx="0"/>
          </p:cNvCxnSpPr>
          <p:nvPr/>
        </p:nvCxnSpPr>
        <p:spPr>
          <a:xfrm rot="5400000">
            <a:off x="6177025" y="2225950"/>
            <a:ext cx="667200" cy="3000"/>
          </a:xfrm>
          <a:prstGeom prst="bentConnector3">
            <a:avLst>
              <a:gd fmla="val 50004" name="adj1"/>
            </a:avLst>
          </a:prstGeom>
          <a:noFill/>
          <a:ln cap="flat" cmpd="sng" w="9525">
            <a:solidFill>
              <a:srgbClr val="666666"/>
            </a:solidFill>
            <a:prstDash val="solid"/>
            <a:round/>
            <a:headEnd len="med" w="med" type="none"/>
            <a:tailEnd len="med" w="med" type="triangle"/>
          </a:ln>
        </p:spPr>
      </p:cxnSp>
      <p:sp>
        <p:nvSpPr>
          <p:cNvPr id="1942" name="Google Shape;1942;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1948" name="Google Shape;1948;p161"/>
          <p:cNvGrpSpPr/>
          <p:nvPr/>
        </p:nvGrpSpPr>
        <p:grpSpPr>
          <a:xfrm>
            <a:off x="7026325" y="3426675"/>
            <a:ext cx="800400" cy="1110000"/>
            <a:chOff x="7178725" y="3426675"/>
            <a:chExt cx="800400" cy="1110000"/>
          </a:xfrm>
        </p:grpSpPr>
        <p:sp>
          <p:nvSpPr>
            <p:cNvPr id="1949" name="Google Shape;1949;p161"/>
            <p:cNvSpPr/>
            <p:nvPr/>
          </p:nvSpPr>
          <p:spPr>
            <a:xfrm>
              <a:off x="71787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0" name="Google Shape;1950;p161"/>
            <p:cNvSpPr txBox="1"/>
            <p:nvPr/>
          </p:nvSpPr>
          <p:spPr>
            <a:xfrm>
              <a:off x="71890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192.10.0.12</a:t>
              </a:r>
              <a:endParaRPr sz="900"/>
            </a:p>
          </p:txBody>
        </p:sp>
      </p:grpSp>
      <p:grpSp>
        <p:nvGrpSpPr>
          <p:cNvPr id="1951" name="Google Shape;1951;p161"/>
          <p:cNvGrpSpPr/>
          <p:nvPr/>
        </p:nvGrpSpPr>
        <p:grpSpPr>
          <a:xfrm>
            <a:off x="6111925" y="3426675"/>
            <a:ext cx="800400" cy="1110000"/>
            <a:chOff x="6264325" y="3426675"/>
            <a:chExt cx="800400" cy="1110000"/>
          </a:xfrm>
        </p:grpSpPr>
        <p:sp>
          <p:nvSpPr>
            <p:cNvPr id="1952" name="Google Shape;1952;p161"/>
            <p:cNvSpPr/>
            <p:nvPr/>
          </p:nvSpPr>
          <p:spPr>
            <a:xfrm>
              <a:off x="62643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3" name="Google Shape;1953;p161"/>
            <p:cNvSpPr txBox="1"/>
            <p:nvPr/>
          </p:nvSpPr>
          <p:spPr>
            <a:xfrm>
              <a:off x="62746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192.10.0.11</a:t>
              </a:r>
              <a:endParaRPr sz="900"/>
            </a:p>
          </p:txBody>
        </p:sp>
      </p:grpSp>
      <p:grpSp>
        <p:nvGrpSpPr>
          <p:cNvPr id="1954" name="Google Shape;1954;p161"/>
          <p:cNvGrpSpPr/>
          <p:nvPr/>
        </p:nvGrpSpPr>
        <p:grpSpPr>
          <a:xfrm>
            <a:off x="5197525" y="3426675"/>
            <a:ext cx="800400" cy="1110000"/>
            <a:chOff x="5349925" y="3426675"/>
            <a:chExt cx="800400" cy="1110000"/>
          </a:xfrm>
        </p:grpSpPr>
        <p:sp>
          <p:nvSpPr>
            <p:cNvPr id="1955" name="Google Shape;1955;p161"/>
            <p:cNvSpPr/>
            <p:nvPr/>
          </p:nvSpPr>
          <p:spPr>
            <a:xfrm>
              <a:off x="5349925" y="3426675"/>
              <a:ext cx="800400" cy="11100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956" name="Google Shape;1956;p161"/>
            <p:cNvSpPr txBox="1"/>
            <p:nvPr/>
          </p:nvSpPr>
          <p:spPr>
            <a:xfrm>
              <a:off x="5360275" y="4076875"/>
              <a:ext cx="778500" cy="41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192.10.0.10</a:t>
              </a:r>
              <a:endParaRPr sz="900"/>
            </a:p>
          </p:txBody>
        </p:sp>
      </p:grpSp>
      <p:sp>
        <p:nvSpPr>
          <p:cNvPr id="1957" name="Google Shape;1957;p161"/>
          <p:cNvSpPr txBox="1"/>
          <p:nvPr>
            <p:ph type="title"/>
          </p:nvPr>
        </p:nvSpPr>
        <p:spPr>
          <a:xfrm>
            <a:off x="826650" y="45720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External traffic to a service on any port </a:t>
            </a:r>
            <a:endParaRPr/>
          </a:p>
          <a:p>
            <a:pPr indent="0" lvl="0" marL="0" rtl="0" algn="ctr">
              <a:spcBef>
                <a:spcPts val="0"/>
              </a:spcBef>
              <a:spcAft>
                <a:spcPts val="0"/>
              </a:spcAft>
              <a:buNone/>
            </a:pPr>
            <a:r>
              <a:rPr lang="en"/>
              <a:t>with external IP</a:t>
            </a:r>
            <a:endParaRPr/>
          </a:p>
        </p:txBody>
      </p:sp>
      <p:sp>
        <p:nvSpPr>
          <p:cNvPr id="1958" name="Google Shape;1958;p161"/>
          <p:cNvSpPr/>
          <p:nvPr/>
        </p:nvSpPr>
        <p:spPr>
          <a:xfrm>
            <a:off x="5773275" y="2389938"/>
            <a:ext cx="1471800" cy="6753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SERVICE</a:t>
            </a:r>
            <a:br>
              <a:rPr b="1" lang="en" sz="800">
                <a:solidFill>
                  <a:srgbClr val="FFFFFF"/>
                </a:solidFill>
                <a:latin typeface="Proxima Nova"/>
                <a:ea typeface="Proxima Nova"/>
                <a:cs typeface="Proxima Nova"/>
                <a:sym typeface="Proxima Nova"/>
              </a:rPr>
            </a:br>
            <a:endParaRPr b="1"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EXT IP: </a:t>
            </a:r>
            <a:r>
              <a:rPr lang="en" sz="800">
                <a:solidFill>
                  <a:srgbClr val="EA9999"/>
                </a:solidFill>
                <a:latin typeface="Proxima Nova"/>
                <a:ea typeface="Proxima Nova"/>
                <a:cs typeface="Proxima Nova"/>
                <a:sym typeface="Proxima Nova"/>
              </a:rPr>
              <a:t>200.1.0.10:90</a:t>
            </a:r>
            <a:endParaRPr sz="800">
              <a:solidFill>
                <a:srgbClr val="EA9999"/>
              </a:solidFill>
              <a:latin typeface="Proxima Nova"/>
              <a:ea typeface="Proxima Nova"/>
              <a:cs typeface="Proxima Nova"/>
              <a:sym typeface="Proxima Nova"/>
            </a:endParaRPr>
          </a:p>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INT IP: 172.1.0.20:90</a:t>
            </a:r>
            <a:endParaRPr sz="800">
              <a:solidFill>
                <a:srgbClr val="FFFFFF"/>
              </a:solidFill>
              <a:latin typeface="Proxima Nova"/>
              <a:ea typeface="Proxima Nova"/>
              <a:cs typeface="Proxima Nova"/>
              <a:sym typeface="Proxima Nova"/>
            </a:endParaRPr>
          </a:p>
        </p:txBody>
      </p:sp>
      <p:sp>
        <p:nvSpPr>
          <p:cNvPr id="1959" name="Google Shape;1959;p161"/>
          <p:cNvSpPr/>
          <p:nvPr/>
        </p:nvSpPr>
        <p:spPr>
          <a:xfrm>
            <a:off x="52840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br>
              <a:rPr lang="en" sz="800">
                <a:solidFill>
                  <a:srgbClr val="FFFFFF"/>
                </a:solidFill>
                <a:latin typeface="Proxima Nova"/>
                <a:ea typeface="Proxima Nova"/>
                <a:cs typeface="Proxima Nova"/>
                <a:sym typeface="Proxima Nova"/>
              </a:rPr>
            </a:br>
            <a:r>
              <a:rPr lang="en" sz="600">
                <a:solidFill>
                  <a:srgbClr val="FFFFFF"/>
                </a:solidFill>
                <a:latin typeface="Proxima Nova"/>
                <a:ea typeface="Proxima Nova"/>
                <a:cs typeface="Proxima Nova"/>
                <a:sym typeface="Proxima Nova"/>
              </a:rPr>
              <a:t>10.1.0.1:90</a:t>
            </a:r>
            <a:endParaRPr sz="600">
              <a:solidFill>
                <a:srgbClr val="FFFFFF"/>
              </a:solidFill>
              <a:latin typeface="Proxima Nova"/>
              <a:ea typeface="Proxima Nova"/>
              <a:cs typeface="Proxima Nova"/>
              <a:sym typeface="Proxima Nova"/>
            </a:endParaRPr>
          </a:p>
        </p:txBody>
      </p:sp>
      <p:sp>
        <p:nvSpPr>
          <p:cNvPr id="1960" name="Google Shape;1960;p161"/>
          <p:cNvSpPr/>
          <p:nvPr/>
        </p:nvSpPr>
        <p:spPr>
          <a:xfrm>
            <a:off x="619612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10.1.0.2:90</a:t>
            </a:r>
            <a:endParaRPr sz="700">
              <a:solidFill>
                <a:srgbClr val="FFFFFF"/>
              </a:solidFill>
              <a:latin typeface="Proxima Nova"/>
              <a:ea typeface="Proxima Nova"/>
              <a:cs typeface="Proxima Nova"/>
              <a:sym typeface="Proxima Nova"/>
            </a:endParaRPr>
          </a:p>
        </p:txBody>
      </p:sp>
      <p:sp>
        <p:nvSpPr>
          <p:cNvPr id="1961" name="Google Shape;1961;p161"/>
          <p:cNvSpPr/>
          <p:nvPr/>
        </p:nvSpPr>
        <p:spPr>
          <a:xfrm>
            <a:off x="7108175" y="3528817"/>
            <a:ext cx="626100" cy="5775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a:t>
            </a:r>
            <a:endParaRPr sz="8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sz="600">
                <a:solidFill>
                  <a:schemeClr val="lt1"/>
                </a:solidFill>
                <a:latin typeface="Proxima Nova"/>
                <a:ea typeface="Proxima Nova"/>
                <a:cs typeface="Proxima Nova"/>
                <a:sym typeface="Proxima Nova"/>
              </a:rPr>
              <a:t>10.1.0.3:90</a:t>
            </a:r>
            <a:endParaRPr sz="700">
              <a:solidFill>
                <a:srgbClr val="FFFFFF"/>
              </a:solidFill>
              <a:latin typeface="Proxima Nova"/>
              <a:ea typeface="Proxima Nova"/>
              <a:cs typeface="Proxima Nova"/>
              <a:sym typeface="Proxima Nova"/>
            </a:endParaRPr>
          </a:p>
        </p:txBody>
      </p:sp>
      <p:cxnSp>
        <p:nvCxnSpPr>
          <p:cNvPr id="1962" name="Google Shape;1962;p161"/>
          <p:cNvCxnSpPr>
            <a:stCxn id="1958" idx="2"/>
            <a:endCxn id="1959" idx="0"/>
          </p:cNvCxnSpPr>
          <p:nvPr/>
        </p:nvCxnSpPr>
        <p:spPr>
          <a:xfrm rot="5400000">
            <a:off x="5821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63" name="Google Shape;1963;p161"/>
          <p:cNvCxnSpPr>
            <a:stCxn id="1958" idx="2"/>
            <a:endCxn id="1960" idx="0"/>
          </p:cNvCxnSpPr>
          <p:nvPr/>
        </p:nvCxnSpPr>
        <p:spPr>
          <a:xfrm flipH="1" rot="-5400000">
            <a:off x="6277725" y="3296688"/>
            <a:ext cx="463500" cy="600"/>
          </a:xfrm>
          <a:prstGeom prst="bentConnector3">
            <a:avLst>
              <a:gd fmla="val 50009" name="adj1"/>
            </a:avLst>
          </a:prstGeom>
          <a:noFill/>
          <a:ln cap="flat" cmpd="sng" w="9525">
            <a:solidFill>
              <a:schemeClr val="dk2"/>
            </a:solidFill>
            <a:prstDash val="solid"/>
            <a:round/>
            <a:headEnd len="med" w="med" type="none"/>
            <a:tailEnd len="med" w="med" type="none"/>
          </a:ln>
        </p:spPr>
      </p:cxnSp>
      <p:cxnSp>
        <p:nvCxnSpPr>
          <p:cNvPr id="1964" name="Google Shape;1964;p161"/>
          <p:cNvCxnSpPr>
            <a:stCxn id="1958" idx="2"/>
            <a:endCxn id="1961" idx="0"/>
          </p:cNvCxnSpPr>
          <p:nvPr/>
        </p:nvCxnSpPr>
        <p:spPr>
          <a:xfrm flipH="1" rot="-5400000">
            <a:off x="6733425" y="2840988"/>
            <a:ext cx="463500" cy="912000"/>
          </a:xfrm>
          <a:prstGeom prst="bentConnector3">
            <a:avLst>
              <a:gd fmla="val 50009" name="adj1"/>
            </a:avLst>
          </a:prstGeom>
          <a:noFill/>
          <a:ln cap="flat" cmpd="sng" w="9525">
            <a:solidFill>
              <a:schemeClr val="dk2"/>
            </a:solidFill>
            <a:prstDash val="solid"/>
            <a:round/>
            <a:headEnd len="med" w="med" type="none"/>
            <a:tailEnd len="med" w="med" type="none"/>
          </a:ln>
        </p:spPr>
      </p:cxnSp>
      <p:sp>
        <p:nvSpPr>
          <p:cNvPr id="1965" name="Google Shape;1965;p161"/>
          <p:cNvSpPr txBox="1"/>
          <p:nvPr/>
        </p:nvSpPr>
        <p:spPr>
          <a:xfrm>
            <a:off x="6492910" y="1927799"/>
            <a:ext cx="1108500" cy="41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latin typeface="Proxima Nova"/>
                <a:ea typeface="Proxima Nova"/>
                <a:cs typeface="Proxima Nova"/>
                <a:sym typeface="Proxima Nova"/>
              </a:rPr>
              <a:t>connect</a:t>
            </a:r>
            <a:r>
              <a:rPr lang="en" sz="800">
                <a:latin typeface="Proxima Nova"/>
                <a:ea typeface="Proxima Nova"/>
                <a:cs typeface="Proxima Nova"/>
                <a:sym typeface="Proxima Nova"/>
              </a:rPr>
              <a:t> </a:t>
            </a:r>
            <a:br>
              <a:rPr lang="en" sz="800">
                <a:latin typeface="Proxima Nova"/>
                <a:ea typeface="Proxima Nova"/>
                <a:cs typeface="Proxima Nova"/>
                <a:sym typeface="Proxima Nova"/>
              </a:rPr>
            </a:br>
            <a:r>
              <a:rPr lang="en" sz="800">
                <a:solidFill>
                  <a:srgbClr val="FF0000"/>
                </a:solidFill>
                <a:latin typeface="Proxima Nova"/>
                <a:ea typeface="Proxima Nova"/>
                <a:cs typeface="Proxima Nova"/>
                <a:sym typeface="Proxima Nova"/>
              </a:rPr>
              <a:t>200.1.0.10:90</a:t>
            </a:r>
            <a:endParaRPr sz="800">
              <a:solidFill>
                <a:srgbClr val="FF0000"/>
              </a:solidFill>
              <a:latin typeface="Proxima Nova"/>
              <a:ea typeface="Proxima Nova"/>
              <a:cs typeface="Proxima Nova"/>
              <a:sym typeface="Proxima Nova"/>
            </a:endParaRPr>
          </a:p>
        </p:txBody>
      </p:sp>
      <p:sp>
        <p:nvSpPr>
          <p:cNvPr id="1966" name="Google Shape;1966;p161"/>
          <p:cNvSpPr/>
          <p:nvPr/>
        </p:nvSpPr>
        <p:spPr>
          <a:xfrm>
            <a:off x="6161425" y="1575850"/>
            <a:ext cx="701400" cy="3180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CLIENT</a:t>
            </a:r>
            <a:endParaRPr sz="700">
              <a:solidFill>
                <a:srgbClr val="FFFFFF"/>
              </a:solidFill>
              <a:latin typeface="Proxima Nova"/>
              <a:ea typeface="Proxima Nova"/>
              <a:cs typeface="Proxima Nova"/>
              <a:sym typeface="Proxima Nova"/>
            </a:endParaRPr>
          </a:p>
        </p:txBody>
      </p:sp>
      <p:cxnSp>
        <p:nvCxnSpPr>
          <p:cNvPr id="1967" name="Google Shape;1967;p161"/>
          <p:cNvCxnSpPr>
            <a:stCxn id="1966" idx="2"/>
            <a:endCxn id="1958" idx="0"/>
          </p:cNvCxnSpPr>
          <p:nvPr/>
        </p:nvCxnSpPr>
        <p:spPr>
          <a:xfrm rot="5400000">
            <a:off x="6262525" y="2140450"/>
            <a:ext cx="496200" cy="3000"/>
          </a:xfrm>
          <a:prstGeom prst="bentConnector3">
            <a:avLst>
              <a:gd fmla="val 49989" name="adj1"/>
            </a:avLst>
          </a:prstGeom>
          <a:noFill/>
          <a:ln cap="flat" cmpd="sng" w="9525">
            <a:solidFill>
              <a:schemeClr val="dk2"/>
            </a:solidFill>
            <a:prstDash val="solid"/>
            <a:round/>
            <a:headEnd len="med" w="med" type="none"/>
            <a:tailEnd len="med" w="med" type="triangle"/>
          </a:ln>
        </p:spPr>
      </p:cxnSp>
      <p:sp>
        <p:nvSpPr>
          <p:cNvPr id="1968" name="Google Shape;1968;p161"/>
          <p:cNvSpPr txBox="1"/>
          <p:nvPr>
            <p:ph idx="4294967295" type="body"/>
          </p:nvPr>
        </p:nvSpPr>
        <p:spPr>
          <a:xfrm>
            <a:off x="826700" y="1480075"/>
            <a:ext cx="3745200" cy="2967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Access a service with an external IP on with Metal LB any TCP/UDP port, such as</a:t>
            </a:r>
            <a:endParaRPr sz="1400">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Databases</a:t>
            </a:r>
            <a:endParaRPr>
              <a:latin typeface="Red Hat Text"/>
              <a:ea typeface="Red Hat Text"/>
              <a:cs typeface="Red Hat Text"/>
              <a:sym typeface="Red Hat Text"/>
            </a:endParaRPr>
          </a:p>
          <a:p>
            <a:pPr indent="-317500" lvl="1" marL="914400" rtl="0" algn="l">
              <a:spcBef>
                <a:spcPts val="600"/>
              </a:spcBef>
              <a:spcAft>
                <a:spcPts val="0"/>
              </a:spcAft>
              <a:buSzPts val="1400"/>
              <a:buFont typeface="Red Hat Text"/>
              <a:buChar char="○"/>
            </a:pPr>
            <a:r>
              <a:rPr lang="en">
                <a:latin typeface="Red Hat Text"/>
                <a:ea typeface="Red Hat Text"/>
                <a:cs typeface="Red Hat Text"/>
                <a:sym typeface="Red Hat Text"/>
              </a:rPr>
              <a:t>Message Brokers</a:t>
            </a:r>
            <a:endParaRPr>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Automatic IP allocation from a predefined pool using Ingress IP Self-Service</a:t>
            </a:r>
            <a:endParaRPr sz="1400">
              <a:latin typeface="Red Hat Text"/>
              <a:ea typeface="Red Hat Text"/>
              <a:cs typeface="Red Hat Text"/>
              <a:sym typeface="Red Hat Text"/>
            </a:endParaRPr>
          </a:p>
          <a:p>
            <a:pPr indent="-317500" lvl="0" marL="457200" rtl="0" algn="l">
              <a:lnSpc>
                <a:spcPct val="115000"/>
              </a:lnSpc>
              <a:spcBef>
                <a:spcPts val="1600"/>
              </a:spcBef>
              <a:spcAft>
                <a:spcPts val="0"/>
              </a:spcAft>
              <a:buSzPts val="1400"/>
              <a:buFont typeface="Red Hat Text"/>
              <a:buChar char="●"/>
            </a:pPr>
            <a:r>
              <a:rPr lang="en" sz="1400">
                <a:latin typeface="Red Hat Text"/>
                <a:ea typeface="Red Hat Text"/>
                <a:cs typeface="Red Hat Text"/>
                <a:sym typeface="Red Hat Text"/>
              </a:rPr>
              <a:t>IP failover pods provide high availability for the IP pool</a:t>
            </a:r>
            <a:r>
              <a:rPr lang="en" sz="1400">
                <a:latin typeface="Red Hat Text"/>
                <a:ea typeface="Red Hat Text"/>
                <a:cs typeface="Red Hat Text"/>
                <a:sym typeface="Red Hat Text"/>
              </a:rPr>
              <a:t> (fully supported in 4.8)</a:t>
            </a:r>
            <a:endParaRPr sz="1400">
              <a:latin typeface="Red Hat Text"/>
              <a:ea typeface="Red Hat Text"/>
              <a:cs typeface="Red Hat Text"/>
              <a:sym typeface="Red Hat Text"/>
            </a:endParaRPr>
          </a:p>
          <a:p>
            <a:pPr indent="0" lvl="0" marL="0" rtl="0" algn="l">
              <a:lnSpc>
                <a:spcPct val="115000"/>
              </a:lnSpc>
              <a:spcBef>
                <a:spcPts val="1600"/>
              </a:spcBef>
              <a:spcAft>
                <a:spcPts val="1600"/>
              </a:spcAft>
              <a:buNone/>
            </a:pPr>
            <a:r>
              <a:t/>
            </a:r>
            <a:endParaRPr sz="1400">
              <a:latin typeface="Red Hat Text"/>
              <a:ea typeface="Red Hat Text"/>
              <a:cs typeface="Red Hat Text"/>
              <a:sym typeface="Red Hat Text"/>
            </a:endParaRPr>
          </a:p>
        </p:txBody>
      </p:sp>
      <p:sp>
        <p:nvSpPr>
          <p:cNvPr id="1969" name="Google Shape;1969;p1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Alternative methods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75" name="Google Shape;1975;p16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Cluster DNS</a:t>
            </a:r>
            <a:endParaRPr/>
          </a:p>
        </p:txBody>
      </p:sp>
      <p:sp>
        <p:nvSpPr>
          <p:cNvPr id="1976" name="Google Shape;1976;p162"/>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automated system for providing hostname resolution within kubernetes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13" name="Google Shape;1713;p14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oc get content</a:t>
            </a:r>
            <a:endParaRPr sz="2400">
              <a:solidFill>
                <a:schemeClr val="dk1"/>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14" name="Google Shape;1714;p1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15" name="Google Shape;1715;p145"/>
          <p:cNvPicPr preferRelativeResize="0"/>
          <p:nvPr/>
        </p:nvPicPr>
        <p:blipFill>
          <a:blip r:embed="rId3">
            <a:alphaModFix/>
          </a:blip>
          <a:stretch>
            <a:fillRect/>
          </a:stretch>
        </p:blipFill>
        <p:spPr>
          <a:xfrm>
            <a:off x="1143300" y="1435200"/>
            <a:ext cx="608099" cy="529724"/>
          </a:xfrm>
          <a:prstGeom prst="rect">
            <a:avLst/>
          </a:prstGeom>
          <a:noFill/>
          <a:ln>
            <a:noFill/>
          </a:ln>
        </p:spPr>
      </p:pic>
      <p:sp>
        <p:nvSpPr>
          <p:cNvPr id="1716" name="Google Shape;1716;p145"/>
          <p:cNvSpPr txBox="1"/>
          <p:nvPr/>
        </p:nvSpPr>
        <p:spPr>
          <a:xfrm>
            <a:off x="1854900" y="2100425"/>
            <a:ext cx="202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Routes and Ingress</a:t>
            </a:r>
            <a:endParaRPr sz="1600"/>
          </a:p>
        </p:txBody>
      </p:sp>
      <p:pic>
        <p:nvPicPr>
          <p:cNvPr id="1717" name="Google Shape;1717;p145"/>
          <p:cNvPicPr preferRelativeResize="0"/>
          <p:nvPr/>
        </p:nvPicPr>
        <p:blipFill>
          <a:blip r:embed="rId3">
            <a:alphaModFix/>
          </a:blip>
          <a:stretch>
            <a:fillRect/>
          </a:stretch>
        </p:blipFill>
        <p:spPr>
          <a:xfrm>
            <a:off x="1143300" y="2121000"/>
            <a:ext cx="608099" cy="529724"/>
          </a:xfrm>
          <a:prstGeom prst="rect">
            <a:avLst/>
          </a:prstGeom>
          <a:noFill/>
          <a:ln>
            <a:noFill/>
          </a:ln>
        </p:spPr>
      </p:pic>
      <p:sp>
        <p:nvSpPr>
          <p:cNvPr id="1718" name="Google Shape;1718;p145"/>
          <p:cNvSpPr txBox="1"/>
          <p:nvPr/>
        </p:nvSpPr>
        <p:spPr>
          <a:xfrm>
            <a:off x="1854900" y="2834600"/>
            <a:ext cx="226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Alternatives</a:t>
            </a:r>
            <a:r>
              <a:rPr lang="en" sz="1600"/>
              <a:t> for ingress</a:t>
            </a:r>
            <a:endParaRPr sz="1600"/>
          </a:p>
        </p:txBody>
      </p:sp>
      <p:pic>
        <p:nvPicPr>
          <p:cNvPr id="1719" name="Google Shape;1719;p145"/>
          <p:cNvPicPr preferRelativeResize="0"/>
          <p:nvPr/>
        </p:nvPicPr>
        <p:blipFill>
          <a:blip r:embed="rId3">
            <a:alphaModFix/>
          </a:blip>
          <a:stretch>
            <a:fillRect/>
          </a:stretch>
        </p:blipFill>
        <p:spPr>
          <a:xfrm>
            <a:off x="1143300" y="2883000"/>
            <a:ext cx="608099" cy="529724"/>
          </a:xfrm>
          <a:prstGeom prst="rect">
            <a:avLst/>
          </a:prstGeom>
          <a:noFill/>
          <a:ln>
            <a:noFill/>
          </a:ln>
        </p:spPr>
      </p:pic>
      <p:pic>
        <p:nvPicPr>
          <p:cNvPr id="1720" name="Google Shape;1720;p145"/>
          <p:cNvPicPr preferRelativeResize="0"/>
          <p:nvPr/>
        </p:nvPicPr>
        <p:blipFill>
          <a:blip r:embed="rId3">
            <a:alphaModFix/>
          </a:blip>
          <a:stretch>
            <a:fillRect/>
          </a:stretch>
        </p:blipFill>
        <p:spPr>
          <a:xfrm>
            <a:off x="1143300" y="3568800"/>
            <a:ext cx="608099" cy="529724"/>
          </a:xfrm>
          <a:prstGeom prst="rect">
            <a:avLst/>
          </a:prstGeom>
          <a:noFill/>
          <a:ln>
            <a:noFill/>
          </a:ln>
        </p:spPr>
      </p:pic>
      <p:sp>
        <p:nvSpPr>
          <p:cNvPr id="1721" name="Google Shape;1721;p145"/>
          <p:cNvSpPr txBox="1"/>
          <p:nvPr/>
        </p:nvSpPr>
        <p:spPr>
          <a:xfrm>
            <a:off x="1854900" y="3548225"/>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Cluster DNS</a:t>
            </a:r>
            <a:endParaRPr sz="1600"/>
          </a:p>
        </p:txBody>
      </p:sp>
      <p:pic>
        <p:nvPicPr>
          <p:cNvPr id="1722" name="Google Shape;1722;p145"/>
          <p:cNvPicPr preferRelativeResize="0"/>
          <p:nvPr/>
        </p:nvPicPr>
        <p:blipFill>
          <a:blip r:embed="rId3">
            <a:alphaModFix/>
          </a:blip>
          <a:stretch>
            <a:fillRect/>
          </a:stretch>
        </p:blipFill>
        <p:spPr>
          <a:xfrm>
            <a:off x="4800900" y="1435200"/>
            <a:ext cx="608099" cy="529724"/>
          </a:xfrm>
          <a:prstGeom prst="rect">
            <a:avLst/>
          </a:prstGeom>
          <a:noFill/>
          <a:ln>
            <a:noFill/>
          </a:ln>
        </p:spPr>
      </p:pic>
      <p:sp>
        <p:nvSpPr>
          <p:cNvPr id="1723" name="Google Shape;1723;p145"/>
          <p:cNvSpPr txBox="1"/>
          <p:nvPr/>
        </p:nvSpPr>
        <p:spPr>
          <a:xfrm>
            <a:off x="1827600" y="4254600"/>
            <a:ext cx="19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CNI Echosystem</a:t>
            </a:r>
            <a:endParaRPr sz="1600"/>
          </a:p>
        </p:txBody>
      </p:sp>
      <p:pic>
        <p:nvPicPr>
          <p:cNvPr id="1724" name="Google Shape;1724;p145"/>
          <p:cNvPicPr preferRelativeResize="0"/>
          <p:nvPr/>
        </p:nvPicPr>
        <p:blipFill>
          <a:blip r:embed="rId3">
            <a:alphaModFix/>
          </a:blip>
          <a:stretch>
            <a:fillRect/>
          </a:stretch>
        </p:blipFill>
        <p:spPr>
          <a:xfrm>
            <a:off x="4800900" y="2121000"/>
            <a:ext cx="608099" cy="529724"/>
          </a:xfrm>
          <a:prstGeom prst="rect">
            <a:avLst/>
          </a:prstGeom>
          <a:noFill/>
          <a:ln>
            <a:noFill/>
          </a:ln>
        </p:spPr>
      </p:pic>
      <p:sp>
        <p:nvSpPr>
          <p:cNvPr id="1725" name="Google Shape;1725;p145"/>
          <p:cNvSpPr txBox="1"/>
          <p:nvPr/>
        </p:nvSpPr>
        <p:spPr>
          <a:xfrm>
            <a:off x="5436300" y="14146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OpenShift SDN</a:t>
            </a:r>
            <a:endParaRPr sz="1600"/>
          </a:p>
        </p:txBody>
      </p:sp>
      <p:pic>
        <p:nvPicPr>
          <p:cNvPr id="1726" name="Google Shape;1726;p145"/>
          <p:cNvPicPr preferRelativeResize="0"/>
          <p:nvPr/>
        </p:nvPicPr>
        <p:blipFill>
          <a:blip r:embed="rId3">
            <a:alphaModFix/>
          </a:blip>
          <a:stretch>
            <a:fillRect/>
          </a:stretch>
        </p:blipFill>
        <p:spPr>
          <a:xfrm>
            <a:off x="4800900" y="2883000"/>
            <a:ext cx="608099" cy="529724"/>
          </a:xfrm>
          <a:prstGeom prst="rect">
            <a:avLst/>
          </a:prstGeom>
          <a:noFill/>
          <a:ln>
            <a:noFill/>
          </a:ln>
        </p:spPr>
      </p:pic>
      <p:sp>
        <p:nvSpPr>
          <p:cNvPr id="1727" name="Google Shape;1727;p145"/>
          <p:cNvSpPr txBox="1"/>
          <p:nvPr/>
        </p:nvSpPr>
        <p:spPr>
          <a:xfrm>
            <a:off x="5409000" y="21004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KubernetesOVN</a:t>
            </a:r>
            <a:endParaRPr sz="1600"/>
          </a:p>
        </p:txBody>
      </p:sp>
      <p:pic>
        <p:nvPicPr>
          <p:cNvPr id="1728" name="Google Shape;1728;p145"/>
          <p:cNvPicPr preferRelativeResize="0"/>
          <p:nvPr/>
        </p:nvPicPr>
        <p:blipFill>
          <a:blip r:embed="rId3">
            <a:alphaModFix/>
          </a:blip>
          <a:stretch>
            <a:fillRect/>
          </a:stretch>
        </p:blipFill>
        <p:spPr>
          <a:xfrm>
            <a:off x="4800900" y="3568800"/>
            <a:ext cx="608099" cy="529724"/>
          </a:xfrm>
          <a:prstGeom prst="rect">
            <a:avLst/>
          </a:prstGeom>
          <a:noFill/>
          <a:ln>
            <a:noFill/>
          </a:ln>
        </p:spPr>
      </p:pic>
      <p:sp>
        <p:nvSpPr>
          <p:cNvPr id="1729" name="Google Shape;1729;p145"/>
          <p:cNvSpPr txBox="1"/>
          <p:nvPr/>
        </p:nvSpPr>
        <p:spPr>
          <a:xfrm>
            <a:off x="5409000" y="28243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Multus</a:t>
            </a:r>
            <a:endParaRPr sz="1600"/>
          </a:p>
        </p:txBody>
      </p:sp>
      <p:pic>
        <p:nvPicPr>
          <p:cNvPr id="1730" name="Google Shape;1730;p145"/>
          <p:cNvPicPr preferRelativeResize="0"/>
          <p:nvPr/>
        </p:nvPicPr>
        <p:blipFill>
          <a:blip r:embed="rId3">
            <a:alphaModFix/>
          </a:blip>
          <a:stretch>
            <a:fillRect/>
          </a:stretch>
        </p:blipFill>
        <p:spPr>
          <a:xfrm>
            <a:off x="1143300" y="4178400"/>
            <a:ext cx="608099" cy="529724"/>
          </a:xfrm>
          <a:prstGeom prst="rect">
            <a:avLst/>
          </a:prstGeom>
          <a:noFill/>
          <a:ln>
            <a:noFill/>
          </a:ln>
        </p:spPr>
      </p:pic>
      <p:sp>
        <p:nvSpPr>
          <p:cNvPr id="1731" name="Google Shape;1731;p145"/>
          <p:cNvSpPr txBox="1"/>
          <p:nvPr/>
        </p:nvSpPr>
        <p:spPr>
          <a:xfrm>
            <a:off x="5405475" y="3493513"/>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DNS &amp; Load Balancing</a:t>
            </a:r>
            <a:endParaRPr sz="1600"/>
          </a:p>
        </p:txBody>
      </p:sp>
      <p:pic>
        <p:nvPicPr>
          <p:cNvPr id="1732" name="Google Shape;1732;p145"/>
          <p:cNvPicPr preferRelativeResize="0"/>
          <p:nvPr/>
        </p:nvPicPr>
        <p:blipFill>
          <a:blip r:embed="rId3">
            <a:alphaModFix/>
          </a:blip>
          <a:stretch>
            <a:fillRect/>
          </a:stretch>
        </p:blipFill>
        <p:spPr>
          <a:xfrm>
            <a:off x="4800900" y="4178400"/>
            <a:ext cx="608099" cy="529724"/>
          </a:xfrm>
          <a:prstGeom prst="rect">
            <a:avLst/>
          </a:prstGeom>
          <a:noFill/>
          <a:ln>
            <a:noFill/>
          </a:ln>
        </p:spPr>
      </p:pic>
      <p:sp>
        <p:nvSpPr>
          <p:cNvPr id="1733" name="Google Shape;1733;p145"/>
          <p:cNvSpPr txBox="1"/>
          <p:nvPr/>
        </p:nvSpPr>
        <p:spPr>
          <a:xfrm>
            <a:off x="5436300" y="4157825"/>
            <a:ext cx="369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Metal LB</a:t>
            </a:r>
            <a:endParaRPr sz="1600"/>
          </a:p>
        </p:txBody>
      </p:sp>
      <p:sp>
        <p:nvSpPr>
          <p:cNvPr id="1734" name="Google Shape;1734;p145"/>
          <p:cNvSpPr txBox="1"/>
          <p:nvPr/>
        </p:nvSpPr>
        <p:spPr>
          <a:xfrm>
            <a:off x="1854900" y="1435200"/>
            <a:ext cx="266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External Load Balancer</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6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82" name="Google Shape;1982;p163"/>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3"/>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Built-in internal DNS to reach services by a (fully qualified) hostname</a:t>
            </a:r>
            <a:endParaRPr/>
          </a:p>
          <a:p>
            <a:pPr indent="-342900" lvl="0" marL="457200" rtl="0" algn="l">
              <a:spcBef>
                <a:spcPts val="1600"/>
              </a:spcBef>
              <a:spcAft>
                <a:spcPts val="0"/>
              </a:spcAft>
              <a:buSzPts val="1800"/>
              <a:buChar char="●"/>
            </a:pPr>
            <a:r>
              <a:rPr lang="en"/>
              <a:t>Split DNS is used with CoreDNS</a:t>
            </a:r>
            <a:endParaRPr/>
          </a:p>
          <a:p>
            <a:pPr indent="-317500" lvl="1" marL="914400" rtl="0" algn="l">
              <a:spcBef>
                <a:spcPts val="1600"/>
              </a:spcBef>
              <a:spcAft>
                <a:spcPts val="0"/>
              </a:spcAft>
              <a:buSzPts val="1400"/>
              <a:buChar char="○"/>
            </a:pPr>
            <a:r>
              <a:rPr lang="en"/>
              <a:t>CoreDNS answers DNS queries for internal/cluster services</a:t>
            </a:r>
            <a:endParaRPr/>
          </a:p>
          <a:p>
            <a:pPr indent="-317500" lvl="1" marL="914400" rtl="0" algn="l">
              <a:spcBef>
                <a:spcPts val="1600"/>
              </a:spcBef>
              <a:spcAft>
                <a:spcPts val="1600"/>
              </a:spcAft>
              <a:buSzPts val="1400"/>
              <a:buChar char="○"/>
            </a:pPr>
            <a:r>
              <a:rPr lang="en"/>
              <a:t>Other defined “upstream” name servers serve the rest of the queries</a:t>
            </a:r>
            <a:endParaRPr/>
          </a:p>
        </p:txBody>
      </p:sp>
      <p:sp>
        <p:nvSpPr>
          <p:cNvPr id="1984" name="Google Shape;1984;p163"/>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CoreDNS</a:t>
            </a:r>
            <a:endParaRPr/>
          </a:p>
        </p:txBody>
      </p:sp>
      <p:sp>
        <p:nvSpPr>
          <p:cNvPr id="1985" name="Google Shape;1985;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CoreDNS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991" name="Google Shape;1991;p16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CNI Ecosystem</a:t>
            </a:r>
            <a:endParaRPr/>
          </a:p>
        </p:txBody>
      </p:sp>
      <p:sp>
        <p:nvSpPr>
          <p:cNvPr id="1992" name="Google Shape;1992;p164"/>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pluggable model for network interface controls in kubernetes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65"/>
          <p:cNvSpPr txBox="1"/>
          <p:nvPr>
            <p:ph type="title"/>
          </p:nvPr>
        </p:nvSpPr>
        <p:spPr>
          <a:xfrm>
            <a:off x="447100" y="252300"/>
            <a:ext cx="8249700" cy="46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OpenShift Networking Plug-ins</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a:p>
            <a:pPr indent="0" lvl="0" marL="0" rtl="0" algn="ctr">
              <a:spcBef>
                <a:spcPts val="0"/>
              </a:spcBef>
              <a:spcAft>
                <a:spcPts val="0"/>
              </a:spcAft>
              <a:buNone/>
            </a:pPr>
            <a:r>
              <a:t/>
            </a:r>
            <a:endParaRPr sz="2600">
              <a:latin typeface="Red Hat Display"/>
              <a:ea typeface="Red Hat Display"/>
              <a:cs typeface="Red Hat Display"/>
              <a:sym typeface="Red Hat Display"/>
            </a:endParaRPr>
          </a:p>
        </p:txBody>
      </p:sp>
      <p:sp>
        <p:nvSpPr>
          <p:cNvPr id="1998" name="Google Shape;1998;p165"/>
          <p:cNvSpPr txBox="1"/>
          <p:nvPr/>
        </p:nvSpPr>
        <p:spPr>
          <a:xfrm>
            <a:off x="485250" y="4886100"/>
            <a:ext cx="80712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999999"/>
                </a:solidFill>
                <a:latin typeface="Red Hat Display"/>
                <a:ea typeface="Red Hat Display"/>
                <a:cs typeface="Red Hat Display"/>
                <a:sym typeface="Red Hat Display"/>
              </a:rPr>
              <a:t>Product Manager: Marc Curry</a:t>
            </a:r>
            <a:endParaRPr sz="700">
              <a:solidFill>
                <a:srgbClr val="999999"/>
              </a:solidFill>
              <a:latin typeface="Red Hat Display"/>
              <a:ea typeface="Red Hat Display"/>
              <a:cs typeface="Red Hat Display"/>
              <a:sym typeface="Red Hat Display"/>
            </a:endParaRPr>
          </a:p>
        </p:txBody>
      </p:sp>
      <p:sp>
        <p:nvSpPr>
          <p:cNvPr id="1999" name="Google Shape;1999;p165"/>
          <p:cNvSpPr txBox="1"/>
          <p:nvPr/>
        </p:nvSpPr>
        <p:spPr>
          <a:xfrm>
            <a:off x="589375" y="3216425"/>
            <a:ext cx="2869200" cy="162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000">
                <a:latin typeface="Red Hat Display"/>
                <a:ea typeface="Red Hat Display"/>
                <a:cs typeface="Red Hat Display"/>
                <a:sym typeface="Red Hat Display"/>
              </a:rPr>
              <a:t>3rd-party Kubernetes CNI plug-in certification primarily consists of:</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Formalizing the partnership</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container(s)</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Certifying the Operator</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AutoNum type="arabicPeriod"/>
            </a:pPr>
            <a:r>
              <a:rPr lang="en" sz="1000">
                <a:latin typeface="Red Hat Display"/>
                <a:ea typeface="Red Hat Display"/>
                <a:cs typeface="Red Hat Display"/>
                <a:sym typeface="Red Hat Display"/>
              </a:rPr>
              <a:t>Successfully passing the same Kubernetes networking conformance tests that OpenShift uses to validate its own SDN</a:t>
            </a:r>
            <a:endParaRPr sz="1000">
              <a:latin typeface="Red Hat Display"/>
              <a:ea typeface="Red Hat Display"/>
              <a:cs typeface="Red Hat Display"/>
              <a:sym typeface="Red Hat Display"/>
            </a:endParaRPr>
          </a:p>
        </p:txBody>
      </p:sp>
      <p:sp>
        <p:nvSpPr>
          <p:cNvPr id="2000" name="Google Shape;2000;p165"/>
          <p:cNvSpPr/>
          <p:nvPr/>
        </p:nvSpPr>
        <p:spPr>
          <a:xfrm>
            <a:off x="1267975" y="1001200"/>
            <a:ext cx="6461400" cy="430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OPENSHIFT</a:t>
            </a:r>
            <a:endParaRPr b="1" sz="1800">
              <a:solidFill>
                <a:srgbClr val="FFFFFF"/>
              </a:solidFill>
              <a:latin typeface="Red Hat Display"/>
              <a:ea typeface="Red Hat Display"/>
              <a:cs typeface="Red Hat Display"/>
              <a:sym typeface="Red Hat Display"/>
            </a:endParaRPr>
          </a:p>
        </p:txBody>
      </p:sp>
      <p:sp>
        <p:nvSpPr>
          <p:cNvPr id="2001" name="Google Shape;2001;p165"/>
          <p:cNvSpPr/>
          <p:nvPr/>
        </p:nvSpPr>
        <p:spPr>
          <a:xfrm>
            <a:off x="1267975" y="1458750"/>
            <a:ext cx="64614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ed Hat Display"/>
                <a:ea typeface="Red Hat Display"/>
                <a:cs typeface="Red Hat Display"/>
                <a:sym typeface="Red Hat Display"/>
              </a:rPr>
              <a:t>KUBERNETES CNI</a:t>
            </a:r>
            <a:endParaRPr b="1" sz="1000">
              <a:solidFill>
                <a:srgbClr val="FFFFFF"/>
              </a:solidFill>
              <a:latin typeface="Red Hat Display"/>
              <a:ea typeface="Red Hat Display"/>
              <a:cs typeface="Red Hat Display"/>
              <a:sym typeface="Red Hat Display"/>
            </a:endParaRPr>
          </a:p>
        </p:txBody>
      </p:sp>
      <p:sp>
        <p:nvSpPr>
          <p:cNvPr id="2002" name="Google Shape;2002;p165"/>
          <p:cNvSpPr/>
          <p:nvPr/>
        </p:nvSpPr>
        <p:spPr>
          <a:xfrm>
            <a:off x="4963050" y="4340650"/>
            <a:ext cx="894900" cy="1641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Tech Preview</a:t>
            </a:r>
            <a:endParaRPr sz="700">
              <a:latin typeface="Red Hat Display"/>
              <a:ea typeface="Red Hat Display"/>
              <a:cs typeface="Red Hat Display"/>
              <a:sym typeface="Red Hat Display"/>
            </a:endParaRPr>
          </a:p>
        </p:txBody>
      </p:sp>
      <p:sp>
        <p:nvSpPr>
          <p:cNvPr id="2003" name="Google Shape;2003;p165"/>
          <p:cNvSpPr/>
          <p:nvPr/>
        </p:nvSpPr>
        <p:spPr>
          <a:xfrm>
            <a:off x="5877672" y="43406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Cert In-Progress</a:t>
            </a:r>
            <a:endParaRPr sz="700">
              <a:latin typeface="Red Hat Display"/>
              <a:ea typeface="Red Hat Display"/>
              <a:cs typeface="Red Hat Display"/>
              <a:sym typeface="Red Hat Display"/>
            </a:endParaRPr>
          </a:p>
        </p:txBody>
      </p:sp>
      <p:grpSp>
        <p:nvGrpSpPr>
          <p:cNvPr id="2004" name="Google Shape;2004;p165"/>
          <p:cNvGrpSpPr/>
          <p:nvPr/>
        </p:nvGrpSpPr>
        <p:grpSpPr>
          <a:xfrm>
            <a:off x="3429206" y="1699873"/>
            <a:ext cx="687308" cy="1221692"/>
            <a:chOff x="4237973" y="2004673"/>
            <a:chExt cx="687308" cy="1221692"/>
          </a:xfrm>
        </p:grpSpPr>
        <p:sp>
          <p:nvSpPr>
            <p:cNvPr id="2005" name="Google Shape;2005;p165"/>
            <p:cNvSpPr/>
            <p:nvPr/>
          </p:nvSpPr>
          <p:spPr>
            <a:xfrm>
              <a:off x="4237973"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Red Hat Display"/>
                  <a:ea typeface="Red Hat Display"/>
                  <a:cs typeface="Red Hat Display"/>
                  <a:sym typeface="Red Hat Display"/>
                </a:rPr>
                <a:t>Cisco ACI</a:t>
              </a:r>
              <a:endParaRPr sz="800">
                <a:solidFill>
                  <a:srgbClr val="FFFFFF"/>
                </a:solidFill>
                <a:latin typeface="Red Hat Display"/>
                <a:ea typeface="Red Hat Display"/>
                <a:cs typeface="Red Hat Display"/>
                <a:sym typeface="Red Hat Display"/>
              </a:endParaRPr>
            </a:p>
          </p:txBody>
        </p:sp>
        <p:cxnSp>
          <p:nvCxnSpPr>
            <p:cNvPr id="2006" name="Google Shape;2006;p165"/>
            <p:cNvCxnSpPr/>
            <p:nvPr/>
          </p:nvCxnSpPr>
          <p:spPr>
            <a:xfrm>
              <a:off x="4600790"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07" name="Google Shape;2007;p165"/>
            <p:cNvSpPr/>
            <p:nvPr/>
          </p:nvSpPr>
          <p:spPr>
            <a:xfrm>
              <a:off x="4237981"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a:t>
              </a:r>
              <a:r>
                <a:rPr lang="en" sz="700">
                  <a:solidFill>
                    <a:srgbClr val="FFFFFF"/>
                  </a:solidFill>
                  <a:latin typeface="Red Hat Display"/>
                  <a:ea typeface="Red Hat Display"/>
                  <a:cs typeface="Red Hat Display"/>
                  <a:sym typeface="Red Hat Display"/>
                </a:rPr>
                <a:t>4+</a:t>
              </a:r>
              <a:endParaRPr sz="700">
                <a:latin typeface="Red Hat Display"/>
                <a:ea typeface="Red Hat Display"/>
                <a:cs typeface="Red Hat Display"/>
                <a:sym typeface="Red Hat Display"/>
              </a:endParaRPr>
            </a:p>
          </p:txBody>
        </p:sp>
      </p:grpSp>
      <p:sp>
        <p:nvSpPr>
          <p:cNvPr id="2008" name="Google Shape;2008;p165"/>
          <p:cNvSpPr/>
          <p:nvPr/>
        </p:nvSpPr>
        <p:spPr>
          <a:xfrm>
            <a:off x="4153970"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NCP</a:t>
            </a:r>
            <a:endParaRPr sz="800">
              <a:solidFill>
                <a:srgbClr val="FFFFFF"/>
              </a:solidFill>
              <a:latin typeface="Red Hat Display"/>
              <a:ea typeface="Red Hat Display"/>
              <a:cs typeface="Red Hat Display"/>
              <a:sym typeface="Red Hat Display"/>
            </a:endParaRPr>
          </a:p>
        </p:txBody>
      </p:sp>
      <p:cxnSp>
        <p:nvCxnSpPr>
          <p:cNvPr id="2009" name="Google Shape;2009;p165"/>
          <p:cNvCxnSpPr/>
          <p:nvPr/>
        </p:nvCxnSpPr>
        <p:spPr>
          <a:xfrm>
            <a:off x="5231501"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0" name="Google Shape;2010;p165"/>
          <p:cNvSpPr/>
          <p:nvPr/>
        </p:nvSpPr>
        <p:spPr>
          <a:xfrm>
            <a:off x="4154721"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4.4+</a:t>
            </a:r>
            <a:endParaRPr sz="700">
              <a:solidFill>
                <a:srgbClr val="FFFFFF"/>
              </a:solidFill>
              <a:latin typeface="Red Hat Display"/>
              <a:ea typeface="Red Hat Display"/>
              <a:cs typeface="Red Hat Display"/>
              <a:sym typeface="Red Hat Display"/>
            </a:endParaRPr>
          </a:p>
        </p:txBody>
      </p:sp>
      <p:sp>
        <p:nvSpPr>
          <p:cNvPr id="2011" name="Google Shape;2011;p165"/>
          <p:cNvSpPr/>
          <p:nvPr/>
        </p:nvSpPr>
        <p:spPr>
          <a:xfrm>
            <a:off x="6322088" y="2001511"/>
            <a:ext cx="687300" cy="5859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Juniper Contrail</a:t>
            </a:r>
            <a:endParaRPr sz="800">
              <a:solidFill>
                <a:srgbClr val="FFFFFF"/>
              </a:solidFill>
              <a:latin typeface="Red Hat Display"/>
              <a:ea typeface="Red Hat Display"/>
              <a:cs typeface="Red Hat Display"/>
              <a:sym typeface="Red Hat Display"/>
            </a:endParaRPr>
          </a:p>
        </p:txBody>
      </p:sp>
      <p:cxnSp>
        <p:nvCxnSpPr>
          <p:cNvPr id="2012" name="Google Shape;2012;p165"/>
          <p:cNvCxnSpPr/>
          <p:nvPr/>
        </p:nvCxnSpPr>
        <p:spPr>
          <a:xfrm>
            <a:off x="5946573"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3" name="Google Shape;2013;p165"/>
          <p:cNvSpPr/>
          <p:nvPr/>
        </p:nvSpPr>
        <p:spPr>
          <a:xfrm>
            <a:off x="6319918" y="2757465"/>
            <a:ext cx="6873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Q3CY2021</a:t>
            </a:r>
            <a:endParaRPr sz="700">
              <a:solidFill>
                <a:srgbClr val="FFFFFF"/>
              </a:solidFill>
              <a:latin typeface="Red Hat Display"/>
              <a:ea typeface="Red Hat Display"/>
              <a:cs typeface="Red Hat Display"/>
              <a:sym typeface="Red Hat Display"/>
            </a:endParaRPr>
          </a:p>
        </p:txBody>
      </p:sp>
      <p:grpSp>
        <p:nvGrpSpPr>
          <p:cNvPr id="2014" name="Google Shape;2014;p165"/>
          <p:cNvGrpSpPr/>
          <p:nvPr/>
        </p:nvGrpSpPr>
        <p:grpSpPr>
          <a:xfrm>
            <a:off x="1256508" y="1699846"/>
            <a:ext cx="689500" cy="1221719"/>
            <a:chOff x="1684275" y="2004646"/>
            <a:chExt cx="689500" cy="1221719"/>
          </a:xfrm>
        </p:grpSpPr>
        <p:sp>
          <p:nvSpPr>
            <p:cNvPr id="2015" name="Google Shape;2015;p165"/>
            <p:cNvSpPr/>
            <p:nvPr/>
          </p:nvSpPr>
          <p:spPr>
            <a:xfrm>
              <a:off x="1684275"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OpenShift </a:t>
              </a:r>
              <a:br>
                <a:rPr lang="en" sz="800">
                  <a:solidFill>
                    <a:srgbClr val="FFFFFF"/>
                  </a:solidFill>
                  <a:latin typeface="Red Hat Display"/>
                  <a:ea typeface="Red Hat Display"/>
                  <a:cs typeface="Red Hat Display"/>
                  <a:sym typeface="Red Hat Display"/>
                </a:rPr>
              </a:br>
              <a:r>
                <a:rPr lang="en" sz="800">
                  <a:solidFill>
                    <a:srgbClr val="FFFFFF"/>
                  </a:solidFill>
                  <a:latin typeface="Red Hat Display"/>
                  <a:ea typeface="Red Hat Display"/>
                  <a:cs typeface="Red Hat Display"/>
                  <a:sym typeface="Red Hat Display"/>
                </a:rPr>
                <a:t>SDN</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800">
                <a:latin typeface="Overpass"/>
                <a:ea typeface="Overpass"/>
                <a:cs typeface="Overpass"/>
                <a:sym typeface="Overpass"/>
              </a:endParaRPr>
            </a:p>
          </p:txBody>
        </p:sp>
        <p:cxnSp>
          <p:nvCxnSpPr>
            <p:cNvPr id="2016" name="Google Shape;2016;p165"/>
            <p:cNvCxnSpPr/>
            <p:nvPr/>
          </p:nvCxnSpPr>
          <p:spPr>
            <a:xfrm>
              <a:off x="2062833" y="2004646"/>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17" name="Google Shape;2017;p165"/>
            <p:cNvSpPr/>
            <p:nvPr/>
          </p:nvSpPr>
          <p:spPr>
            <a:xfrm>
              <a:off x="1767823" y="2694887"/>
              <a:ext cx="547200" cy="14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8761D"/>
                  </a:solidFill>
                  <a:latin typeface="Red Hat Display"/>
                  <a:ea typeface="Red Hat Display"/>
                  <a:cs typeface="Red Hat Display"/>
                  <a:sym typeface="Red Hat Display"/>
                </a:rPr>
                <a:t>DEFAULT</a:t>
              </a:r>
              <a:endParaRPr sz="600">
                <a:solidFill>
                  <a:srgbClr val="38761D"/>
                </a:solidFill>
                <a:latin typeface="Red Hat Display"/>
                <a:ea typeface="Red Hat Display"/>
                <a:cs typeface="Red Hat Display"/>
                <a:sym typeface="Red Hat Display"/>
              </a:endParaRPr>
            </a:p>
          </p:txBody>
        </p:sp>
        <p:sp>
          <p:nvSpPr>
            <p:cNvPr id="2018" name="Google Shape;2018;p165"/>
            <p:cNvSpPr/>
            <p:nvPr/>
          </p:nvSpPr>
          <p:spPr>
            <a:xfrm>
              <a:off x="16864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4.x</a:t>
              </a:r>
              <a:endParaRPr sz="700">
                <a:latin typeface="Red Hat Display"/>
                <a:ea typeface="Red Hat Display"/>
                <a:cs typeface="Red Hat Display"/>
                <a:sym typeface="Red Hat Display"/>
              </a:endParaRPr>
            </a:p>
          </p:txBody>
        </p:sp>
      </p:grpSp>
      <p:sp>
        <p:nvSpPr>
          <p:cNvPr id="2019" name="Google Shape;2019;p165"/>
          <p:cNvSpPr/>
          <p:nvPr/>
        </p:nvSpPr>
        <p:spPr>
          <a:xfrm>
            <a:off x="1976105"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ed Hat Display"/>
                <a:ea typeface="Red Hat Display"/>
                <a:cs typeface="Red Hat Display"/>
                <a:sym typeface="Red Hat Display"/>
              </a:rPr>
              <a:t>OVN</a:t>
            </a:r>
            <a:endParaRPr b="1" baseline="30000" sz="800">
              <a:latin typeface="Red Hat Display"/>
              <a:ea typeface="Red Hat Display"/>
              <a:cs typeface="Red Hat Display"/>
              <a:sym typeface="Red Hat Display"/>
            </a:endParaRPr>
          </a:p>
        </p:txBody>
      </p:sp>
      <p:cxnSp>
        <p:nvCxnSpPr>
          <p:cNvPr id="2020" name="Google Shape;2020;p165"/>
          <p:cNvCxnSpPr/>
          <p:nvPr/>
        </p:nvCxnSpPr>
        <p:spPr>
          <a:xfrm>
            <a:off x="2312624"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1" name="Google Shape;2021;p165"/>
          <p:cNvSpPr/>
          <p:nvPr/>
        </p:nvSpPr>
        <p:spPr>
          <a:xfrm>
            <a:off x="198670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latin typeface="Red Hat Display"/>
              <a:ea typeface="Red Hat Display"/>
              <a:cs typeface="Red Hat Display"/>
              <a:sym typeface="Red Hat Display"/>
            </a:endParaRPr>
          </a:p>
        </p:txBody>
      </p:sp>
      <p:sp>
        <p:nvSpPr>
          <p:cNvPr id="2022" name="Google Shape;2022;p165"/>
          <p:cNvSpPr/>
          <p:nvPr/>
        </p:nvSpPr>
        <p:spPr>
          <a:xfrm>
            <a:off x="7042101" y="2001500"/>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kuryr-</a:t>
            </a:r>
            <a:endParaRPr sz="7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kubernetes</a:t>
            </a:r>
            <a:r>
              <a:rPr baseline="30000" lang="en" sz="800">
                <a:solidFill>
                  <a:srgbClr val="FFFFFF"/>
                </a:solidFill>
                <a:latin typeface="Red Hat Display"/>
                <a:ea typeface="Red Hat Display"/>
                <a:cs typeface="Red Hat Display"/>
                <a:sym typeface="Red Hat Display"/>
              </a:rPr>
              <a:t>2</a:t>
            </a:r>
            <a:endParaRPr baseline="30000" sz="800">
              <a:solidFill>
                <a:srgbClr val="FFFFFF"/>
              </a:solidFill>
              <a:latin typeface="Red Hat Display"/>
              <a:ea typeface="Red Hat Display"/>
              <a:cs typeface="Red Hat Display"/>
              <a:sym typeface="Red Hat Display"/>
            </a:endParaRPr>
          </a:p>
        </p:txBody>
      </p:sp>
      <p:cxnSp>
        <p:nvCxnSpPr>
          <p:cNvPr id="2023" name="Google Shape;2023;p165"/>
          <p:cNvCxnSpPr/>
          <p:nvPr/>
        </p:nvCxnSpPr>
        <p:spPr>
          <a:xfrm>
            <a:off x="6662945"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24" name="Google Shape;2024;p165"/>
          <p:cNvSpPr/>
          <p:nvPr/>
        </p:nvSpPr>
        <p:spPr>
          <a:xfrm>
            <a:off x="7042108" y="3136777"/>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RH-OSP</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Neutron</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Plugin</a:t>
            </a:r>
            <a:endParaRPr sz="900">
              <a:solidFill>
                <a:srgbClr val="FFFFFF"/>
              </a:solidFill>
              <a:latin typeface="Red Hat Display"/>
              <a:ea typeface="Red Hat Display"/>
              <a:cs typeface="Red Hat Display"/>
              <a:sym typeface="Red Hat Display"/>
            </a:endParaRPr>
          </a:p>
        </p:txBody>
      </p:sp>
      <p:cxnSp>
        <p:nvCxnSpPr>
          <p:cNvPr id="2025" name="Google Shape;2025;p165"/>
          <p:cNvCxnSpPr>
            <a:stCxn id="2022" idx="2"/>
            <a:endCxn id="2024" idx="0"/>
          </p:cNvCxnSpPr>
          <p:nvPr/>
        </p:nvCxnSpPr>
        <p:spPr>
          <a:xfrm>
            <a:off x="7385751" y="2587400"/>
            <a:ext cx="0" cy="549300"/>
          </a:xfrm>
          <a:prstGeom prst="straightConnector1">
            <a:avLst/>
          </a:prstGeom>
          <a:noFill/>
          <a:ln cap="flat" cmpd="sng" w="9525">
            <a:solidFill>
              <a:srgbClr val="666666"/>
            </a:solidFill>
            <a:prstDash val="solid"/>
            <a:round/>
            <a:headEnd len="med" w="med" type="none"/>
            <a:tailEnd len="med" w="med" type="triangle"/>
          </a:ln>
        </p:spPr>
      </p:cxnSp>
      <p:sp>
        <p:nvSpPr>
          <p:cNvPr id="2026" name="Google Shape;2026;p165"/>
          <p:cNvSpPr/>
          <p:nvPr/>
        </p:nvSpPr>
        <p:spPr>
          <a:xfrm>
            <a:off x="7042680" y="2756646"/>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4.2.2+</a:t>
            </a:r>
            <a:endParaRPr sz="700">
              <a:latin typeface="Red Hat Display"/>
              <a:ea typeface="Red Hat Display"/>
              <a:cs typeface="Red Hat Display"/>
              <a:sym typeface="Red Hat Display"/>
            </a:endParaRPr>
          </a:p>
        </p:txBody>
      </p:sp>
      <p:grpSp>
        <p:nvGrpSpPr>
          <p:cNvPr id="2027" name="Google Shape;2027;p165"/>
          <p:cNvGrpSpPr/>
          <p:nvPr/>
        </p:nvGrpSpPr>
        <p:grpSpPr>
          <a:xfrm>
            <a:off x="2704104" y="1699873"/>
            <a:ext cx="695006" cy="1221692"/>
            <a:chOff x="3126569" y="2004673"/>
            <a:chExt cx="695006" cy="1221692"/>
          </a:xfrm>
        </p:grpSpPr>
        <p:sp>
          <p:nvSpPr>
            <p:cNvPr id="2028" name="Google Shape;2028;p165"/>
            <p:cNvSpPr/>
            <p:nvPr/>
          </p:nvSpPr>
          <p:spPr>
            <a:xfrm>
              <a:off x="3126569"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Tigera Calico (open src)</a:t>
              </a:r>
              <a:endParaRPr baseline="30000" sz="800">
                <a:solidFill>
                  <a:srgbClr val="FFFFFF"/>
                </a:solidFill>
                <a:latin typeface="Red Hat Display"/>
                <a:ea typeface="Red Hat Display"/>
                <a:cs typeface="Red Hat Display"/>
                <a:sym typeface="Red Hat Display"/>
              </a:endParaRPr>
            </a:p>
          </p:txBody>
        </p:sp>
        <p:cxnSp>
          <p:nvCxnSpPr>
            <p:cNvPr id="2029" name="Google Shape;2029;p165"/>
            <p:cNvCxnSpPr/>
            <p:nvPr/>
          </p:nvCxnSpPr>
          <p:spPr>
            <a:xfrm>
              <a:off x="3494633"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0" name="Google Shape;2030;p165"/>
            <p:cNvSpPr/>
            <p:nvPr/>
          </p:nvSpPr>
          <p:spPr>
            <a:xfrm>
              <a:off x="31342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a:t>
              </a:r>
              <a:endParaRPr baseline="30000" sz="700">
                <a:latin typeface="Red Hat Display"/>
                <a:ea typeface="Red Hat Display"/>
                <a:cs typeface="Red Hat Display"/>
                <a:sym typeface="Red Hat Display"/>
              </a:endParaRPr>
            </a:p>
          </p:txBody>
        </p:sp>
      </p:grpSp>
      <p:sp>
        <p:nvSpPr>
          <p:cNvPr id="2031" name="Google Shape;2031;p165"/>
          <p:cNvSpPr/>
          <p:nvPr/>
        </p:nvSpPr>
        <p:spPr>
          <a:xfrm>
            <a:off x="4048650" y="43406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Fully Supported</a:t>
            </a:r>
            <a:endParaRPr sz="700">
              <a:latin typeface="Red Hat Display"/>
              <a:ea typeface="Red Hat Display"/>
              <a:cs typeface="Red Hat Display"/>
              <a:sym typeface="Red Hat Display"/>
            </a:endParaRPr>
          </a:p>
        </p:txBody>
      </p:sp>
      <p:sp>
        <p:nvSpPr>
          <p:cNvPr id="2032" name="Google Shape;2032;p1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33" name="Google Shape;2033;p165"/>
          <p:cNvSpPr txBox="1"/>
          <p:nvPr/>
        </p:nvSpPr>
        <p:spPr>
          <a:xfrm>
            <a:off x="6706175" y="4884375"/>
            <a:ext cx="1115700" cy="2166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Version 2021-09-20</a:t>
            </a:r>
            <a:endParaRPr sz="600">
              <a:solidFill>
                <a:srgbClr val="4D4D4F"/>
              </a:solidFill>
              <a:latin typeface="Red Hat Text"/>
              <a:ea typeface="Red Hat Text"/>
              <a:cs typeface="Red Hat Text"/>
              <a:sym typeface="Red Hat Text"/>
            </a:endParaRPr>
          </a:p>
        </p:txBody>
      </p:sp>
      <p:cxnSp>
        <p:nvCxnSpPr>
          <p:cNvPr id="2034" name="Google Shape;2034;p165"/>
          <p:cNvCxnSpPr/>
          <p:nvPr/>
        </p:nvCxnSpPr>
        <p:spPr>
          <a:xfrm>
            <a:off x="7378179"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35" name="Google Shape;2035;p165"/>
          <p:cNvSpPr/>
          <p:nvPr/>
        </p:nvSpPr>
        <p:spPr>
          <a:xfrm>
            <a:off x="5604386"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Antrea</a:t>
            </a:r>
            <a:endParaRPr sz="800">
              <a:solidFill>
                <a:srgbClr val="FFFFFF"/>
              </a:solidFill>
              <a:latin typeface="Red Hat Display"/>
              <a:ea typeface="Red Hat Display"/>
              <a:cs typeface="Red Hat Display"/>
              <a:sym typeface="Red Hat Display"/>
            </a:endParaRPr>
          </a:p>
        </p:txBody>
      </p:sp>
      <p:sp>
        <p:nvSpPr>
          <p:cNvPr id="2036" name="Google Shape;2036;p165"/>
          <p:cNvSpPr/>
          <p:nvPr/>
        </p:nvSpPr>
        <p:spPr>
          <a:xfrm>
            <a:off x="5605138"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solidFill>
                <a:srgbClr val="FFFFFF"/>
              </a:solidFill>
              <a:latin typeface="Red Hat Display"/>
              <a:ea typeface="Red Hat Display"/>
              <a:cs typeface="Red Hat Display"/>
              <a:sym typeface="Red Hat Display"/>
            </a:endParaRPr>
          </a:p>
        </p:txBody>
      </p:sp>
      <p:sp>
        <p:nvSpPr>
          <p:cNvPr id="2037" name="Google Shape;2037;p165"/>
          <p:cNvSpPr/>
          <p:nvPr/>
        </p:nvSpPr>
        <p:spPr>
          <a:xfrm>
            <a:off x="4879178" y="20015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Isovalent</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Cilium</a:t>
            </a:r>
            <a:endParaRPr sz="800">
              <a:solidFill>
                <a:srgbClr val="FFFFFF"/>
              </a:solidFill>
              <a:latin typeface="Red Hat Display"/>
              <a:ea typeface="Red Hat Display"/>
              <a:cs typeface="Red Hat Display"/>
              <a:sym typeface="Red Hat Display"/>
            </a:endParaRPr>
          </a:p>
        </p:txBody>
      </p:sp>
      <p:sp>
        <p:nvSpPr>
          <p:cNvPr id="2038" name="Google Shape;2038;p165"/>
          <p:cNvSpPr/>
          <p:nvPr/>
        </p:nvSpPr>
        <p:spPr>
          <a:xfrm>
            <a:off x="4879929" y="27574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4.5+</a:t>
            </a:r>
            <a:endParaRPr sz="700">
              <a:solidFill>
                <a:srgbClr val="FFFFFF"/>
              </a:solidFill>
              <a:latin typeface="Red Hat Display"/>
              <a:ea typeface="Red Hat Display"/>
              <a:cs typeface="Red Hat Display"/>
              <a:sym typeface="Red Hat Display"/>
            </a:endParaRPr>
          </a:p>
        </p:txBody>
      </p:sp>
      <p:cxnSp>
        <p:nvCxnSpPr>
          <p:cNvPr id="2039" name="Google Shape;2039;p165"/>
          <p:cNvCxnSpPr/>
          <p:nvPr/>
        </p:nvCxnSpPr>
        <p:spPr>
          <a:xfrm>
            <a:off x="4492990" y="16998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2040" name="Google Shape;2040;p165"/>
          <p:cNvSpPr txBox="1"/>
          <p:nvPr/>
        </p:nvSpPr>
        <p:spPr>
          <a:xfrm>
            <a:off x="3986300" y="3470700"/>
            <a:ext cx="267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ed Hat Text"/>
                <a:ea typeface="Red Hat Text"/>
                <a:cs typeface="Red Hat Text"/>
                <a:sym typeface="Red Hat Text"/>
                <a:hlinkClick r:id="rId3"/>
              </a:rPr>
              <a:t>Interoperability Support Matrix</a:t>
            </a:r>
            <a:endParaRPr>
              <a:latin typeface="Red Hat Text"/>
              <a:ea typeface="Red Hat Text"/>
              <a:cs typeface="Red Hat Text"/>
              <a:sym typeface="Red Hat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46" name="Google Shape;2046;p166"/>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SDN</a:t>
            </a:r>
            <a:endParaRPr/>
          </a:p>
        </p:txBody>
      </p:sp>
      <p:sp>
        <p:nvSpPr>
          <p:cNvPr id="2047" name="Google Shape;2047;p166"/>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Open vSwitch-based Software Defined Network for kubernetes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053" name="Google Shape;2053;p1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54" name="Google Shape;2054;p16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7"/>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“flavors”</a:t>
            </a:r>
            <a:endParaRPr/>
          </a:p>
        </p:txBody>
      </p:sp>
      <p:sp>
        <p:nvSpPr>
          <p:cNvPr id="2056" name="Google Shape;2056;p167"/>
          <p:cNvSpPr txBox="1"/>
          <p:nvPr>
            <p:ph idx="4294967295" type="body"/>
          </p:nvPr>
        </p:nvSpPr>
        <p:spPr>
          <a:xfrm>
            <a:off x="826700" y="624175"/>
            <a:ext cx="3476400" cy="3290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 sz="1400"/>
              <a:t>OPEN NETWORK </a:t>
            </a:r>
            <a:r>
              <a:rPr b="1" lang="en" sz="1400">
                <a:solidFill>
                  <a:schemeClr val="dk1"/>
                </a:solidFill>
              </a:rPr>
              <a:t> (Default)</a:t>
            </a:r>
            <a:endParaRPr b="1" sz="1400">
              <a:solidFill>
                <a:srgbClr val="000000"/>
              </a:solidFill>
            </a:endParaRPr>
          </a:p>
          <a:p>
            <a:pPr indent="-317500" lvl="0" marL="457200" rtl="0" algn="l">
              <a:spcBef>
                <a:spcPts val="1600"/>
              </a:spcBef>
              <a:spcAft>
                <a:spcPts val="0"/>
              </a:spcAft>
              <a:buSzPts val="1400"/>
              <a:buChar char="●"/>
            </a:pPr>
            <a:r>
              <a:rPr lang="en" sz="1400"/>
              <a:t>All pods can communicate with each other across projects</a:t>
            </a:r>
            <a:endParaRPr sz="1400"/>
          </a:p>
          <a:p>
            <a:pPr indent="0" lvl="0" marL="0" rtl="0" algn="l">
              <a:spcBef>
                <a:spcPts val="1600"/>
              </a:spcBef>
              <a:spcAft>
                <a:spcPts val="0"/>
              </a:spcAft>
              <a:buNone/>
            </a:pPr>
            <a:r>
              <a:rPr b="1" lang="en" sz="1400"/>
              <a:t>MULTI-TENANT NETWORK</a:t>
            </a:r>
            <a:endParaRPr b="1" sz="1400"/>
          </a:p>
          <a:p>
            <a:pPr indent="-317500" lvl="0" marL="457200" rtl="0" algn="l">
              <a:spcBef>
                <a:spcPts val="1600"/>
              </a:spcBef>
              <a:spcAft>
                <a:spcPts val="0"/>
              </a:spcAft>
              <a:buSzPts val="1400"/>
              <a:buChar char="●"/>
            </a:pPr>
            <a:r>
              <a:rPr lang="en" sz="1400"/>
              <a:t>Project-level network isolation</a:t>
            </a:r>
            <a:endParaRPr sz="1400"/>
          </a:p>
          <a:p>
            <a:pPr indent="-317500" lvl="0" marL="457200" rtl="0" algn="l">
              <a:spcBef>
                <a:spcPts val="1600"/>
              </a:spcBef>
              <a:spcAft>
                <a:spcPts val="0"/>
              </a:spcAft>
              <a:buSzPts val="1400"/>
              <a:buChar char="●"/>
            </a:pPr>
            <a:r>
              <a:rPr lang="en" sz="1400"/>
              <a:t>Multicast support</a:t>
            </a:r>
            <a:endParaRPr sz="1400"/>
          </a:p>
          <a:p>
            <a:pPr indent="-317500" lvl="0" marL="457200" rtl="0" algn="l">
              <a:spcBef>
                <a:spcPts val="1600"/>
              </a:spcBef>
              <a:spcAft>
                <a:spcPts val="0"/>
              </a:spcAft>
              <a:buSzPts val="1400"/>
              <a:buChar char="●"/>
            </a:pPr>
            <a:r>
              <a:rPr lang="en" sz="1400"/>
              <a:t>Egress network policies</a:t>
            </a:r>
            <a:endParaRPr sz="1400"/>
          </a:p>
          <a:p>
            <a:pPr indent="0" lvl="0" marL="0" rtl="0" algn="l">
              <a:spcBef>
                <a:spcPts val="1600"/>
              </a:spcBef>
              <a:spcAft>
                <a:spcPts val="1600"/>
              </a:spcAft>
              <a:buNone/>
            </a:pPr>
            <a:r>
              <a:t/>
            </a:r>
            <a:endParaRPr sz="1400"/>
          </a:p>
        </p:txBody>
      </p:sp>
      <p:sp>
        <p:nvSpPr>
          <p:cNvPr id="2057" name="Google Shape;2057;p167"/>
          <p:cNvSpPr/>
          <p:nvPr/>
        </p:nvSpPr>
        <p:spPr>
          <a:xfrm>
            <a:off x="4946625"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058" name="Google Shape;2058;p167"/>
          <p:cNvSpPr/>
          <p:nvPr/>
        </p:nvSpPr>
        <p:spPr>
          <a:xfrm>
            <a:off x="4982713"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059" name="Google Shape;2059;p167"/>
          <p:cNvSpPr/>
          <p:nvPr/>
        </p:nvSpPr>
        <p:spPr>
          <a:xfrm>
            <a:off x="5650305"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7"/>
          <p:cNvSpPr/>
          <p:nvPr/>
        </p:nvSpPr>
        <p:spPr>
          <a:xfrm>
            <a:off x="5800130"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7"/>
          <p:cNvSpPr/>
          <p:nvPr/>
        </p:nvSpPr>
        <p:spPr>
          <a:xfrm>
            <a:off x="5085430" y="2619077"/>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2" name="Google Shape;2062;p167"/>
          <p:cNvSpPr/>
          <p:nvPr/>
        </p:nvSpPr>
        <p:spPr>
          <a:xfrm>
            <a:off x="5517774" y="2624502"/>
            <a:ext cx="349500" cy="349500"/>
          </a:xfrm>
          <a:prstGeom prst="rect">
            <a:avLst/>
          </a:prstGeom>
          <a:solidFill>
            <a:srgbClr val="3F9C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3" name="Google Shape;2063;p167"/>
          <p:cNvSpPr/>
          <p:nvPr/>
        </p:nvSpPr>
        <p:spPr>
          <a:xfrm>
            <a:off x="5517774" y="2199776"/>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4" name="Google Shape;2064;p167"/>
          <p:cNvSpPr/>
          <p:nvPr/>
        </p:nvSpPr>
        <p:spPr>
          <a:xfrm>
            <a:off x="5083843" y="2194351"/>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65" name="Google Shape;2065;p167"/>
          <p:cNvSpPr/>
          <p:nvPr/>
        </p:nvSpPr>
        <p:spPr>
          <a:xfrm>
            <a:off x="7097931" y="1804225"/>
            <a:ext cx="1083000" cy="1449000"/>
          </a:xfrm>
          <a:prstGeom prst="rect">
            <a:avLst/>
          </a:prstGeom>
          <a:solidFill>
            <a:srgbClr val="999999"/>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000">
              <a:solidFill>
                <a:srgbClr val="FFFFFF"/>
              </a:solidFill>
            </a:endParaRPr>
          </a:p>
        </p:txBody>
      </p:sp>
      <p:sp>
        <p:nvSpPr>
          <p:cNvPr id="2066" name="Google Shape;2066;p167"/>
          <p:cNvSpPr/>
          <p:nvPr/>
        </p:nvSpPr>
        <p:spPr>
          <a:xfrm>
            <a:off x="7134019" y="1836597"/>
            <a:ext cx="1005300" cy="1221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NODE</a:t>
            </a:r>
            <a:endParaRPr b="1" sz="1000"/>
          </a:p>
        </p:txBody>
      </p:sp>
      <p:sp>
        <p:nvSpPr>
          <p:cNvPr id="2067" name="Google Shape;2067;p167"/>
          <p:cNvSpPr/>
          <p:nvPr/>
        </p:nvSpPr>
        <p:spPr>
          <a:xfrm>
            <a:off x="7765658"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7"/>
          <p:cNvSpPr/>
          <p:nvPr/>
        </p:nvSpPr>
        <p:spPr>
          <a:xfrm>
            <a:off x="7915483" y="1962424"/>
            <a:ext cx="76500" cy="76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7"/>
          <p:cNvSpPr/>
          <p:nvPr/>
        </p:nvSpPr>
        <p:spPr>
          <a:xfrm>
            <a:off x="7256796"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0" name="Google Shape;2070;p167"/>
          <p:cNvSpPr/>
          <p:nvPr/>
        </p:nvSpPr>
        <p:spPr>
          <a:xfrm>
            <a:off x="7687597" y="2624502"/>
            <a:ext cx="349500" cy="349500"/>
          </a:xfrm>
          <a:prstGeom prst="rect">
            <a:avLst/>
          </a:prstGeom>
          <a:solidFill>
            <a:srgbClr val="3B0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1" name="Google Shape;2071;p167"/>
          <p:cNvSpPr/>
          <p:nvPr/>
        </p:nvSpPr>
        <p:spPr>
          <a:xfrm>
            <a:off x="7687597" y="2199776"/>
            <a:ext cx="349500" cy="349500"/>
          </a:xfrm>
          <a:prstGeom prst="rect">
            <a:avLst/>
          </a:prstGeom>
          <a:solidFill>
            <a:srgbClr val="4C4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sp>
        <p:nvSpPr>
          <p:cNvPr id="2072" name="Google Shape;2072;p167"/>
          <p:cNvSpPr/>
          <p:nvPr/>
        </p:nvSpPr>
        <p:spPr>
          <a:xfrm>
            <a:off x="7255209" y="2199776"/>
            <a:ext cx="349500" cy="349500"/>
          </a:xfrm>
          <a:prstGeom prst="rect">
            <a:avLst/>
          </a:prstGeom>
          <a:solidFill>
            <a:srgbClr val="008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FFFFFF"/>
                </a:solidFill>
              </a:rPr>
              <a:t>POD</a:t>
            </a:r>
            <a:endParaRPr sz="600">
              <a:solidFill>
                <a:srgbClr val="FFFFFF"/>
              </a:solidFill>
            </a:endParaRPr>
          </a:p>
        </p:txBody>
      </p:sp>
      <p:cxnSp>
        <p:nvCxnSpPr>
          <p:cNvPr id="2073" name="Google Shape;2073;p167"/>
          <p:cNvCxnSpPr>
            <a:stCxn id="2063" idx="3"/>
            <a:endCxn id="2072" idx="1"/>
          </p:cNvCxnSpPr>
          <p:nvPr/>
        </p:nvCxnSpPr>
        <p:spPr>
          <a:xfrm>
            <a:off x="5867274" y="2374526"/>
            <a:ext cx="1387800" cy="0"/>
          </a:xfrm>
          <a:prstGeom prst="straightConnector1">
            <a:avLst/>
          </a:prstGeom>
          <a:noFill/>
          <a:ln cap="flat" cmpd="sng" w="9525">
            <a:solidFill>
              <a:srgbClr val="000000"/>
            </a:solidFill>
            <a:prstDash val="dot"/>
            <a:round/>
            <a:headEnd len="med" w="med" type="triangle"/>
            <a:tailEnd len="med" w="med" type="triangle"/>
          </a:ln>
        </p:spPr>
      </p:cxnSp>
      <p:cxnSp>
        <p:nvCxnSpPr>
          <p:cNvPr id="2074" name="Google Shape;2074;p167"/>
          <p:cNvCxnSpPr>
            <a:stCxn id="2062" idx="3"/>
            <a:endCxn id="2069" idx="1"/>
          </p:cNvCxnSpPr>
          <p:nvPr/>
        </p:nvCxnSpPr>
        <p:spPr>
          <a:xfrm>
            <a:off x="5867274" y="2799252"/>
            <a:ext cx="1389600" cy="0"/>
          </a:xfrm>
          <a:prstGeom prst="straightConnector1">
            <a:avLst/>
          </a:prstGeom>
          <a:noFill/>
          <a:ln cap="flat" cmpd="sng" w="9525">
            <a:solidFill>
              <a:srgbClr val="000000"/>
            </a:solidFill>
            <a:prstDash val="dot"/>
            <a:round/>
            <a:headEnd len="med" w="med" type="triangle"/>
            <a:tailEnd len="med" w="med" type="triangle"/>
          </a:ln>
        </p:spPr>
      </p:cxnSp>
      <p:sp>
        <p:nvSpPr>
          <p:cNvPr id="2075" name="Google Shape;2075;p167"/>
          <p:cNvSpPr/>
          <p:nvPr/>
        </p:nvSpPr>
        <p:spPr>
          <a:xfrm>
            <a:off x="6363361" y="2619115"/>
            <a:ext cx="360300" cy="3603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7"/>
          <p:cNvSpPr/>
          <p:nvPr/>
        </p:nvSpPr>
        <p:spPr>
          <a:xfrm>
            <a:off x="4943350" y="1155325"/>
            <a:ext cx="987600" cy="344700"/>
          </a:xfrm>
          <a:prstGeom prst="rect">
            <a:avLst/>
          </a:prstGeom>
          <a:solidFill>
            <a:srgbClr val="3B0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A</a:t>
            </a:r>
            <a:endParaRPr b="1" sz="1100">
              <a:solidFill>
                <a:srgbClr val="FFFFFF"/>
              </a:solidFill>
              <a:latin typeface="Proxima Nova"/>
              <a:ea typeface="Proxima Nova"/>
              <a:cs typeface="Proxima Nova"/>
              <a:sym typeface="Proxima Nova"/>
            </a:endParaRPr>
          </a:p>
        </p:txBody>
      </p:sp>
      <p:sp>
        <p:nvSpPr>
          <p:cNvPr id="2077" name="Google Shape;2077;p167"/>
          <p:cNvSpPr/>
          <p:nvPr/>
        </p:nvSpPr>
        <p:spPr>
          <a:xfrm>
            <a:off x="5930820" y="1155325"/>
            <a:ext cx="993000" cy="344700"/>
          </a:xfrm>
          <a:prstGeom prst="rect">
            <a:avLst/>
          </a:prstGeom>
          <a:solidFill>
            <a:srgbClr val="0F8DC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B</a:t>
            </a:r>
            <a:endParaRPr b="1" sz="1100">
              <a:solidFill>
                <a:srgbClr val="FFFFFF"/>
              </a:solidFill>
              <a:latin typeface="Proxima Nova"/>
              <a:ea typeface="Proxima Nova"/>
              <a:cs typeface="Proxima Nova"/>
              <a:sym typeface="Proxima Nova"/>
            </a:endParaRPr>
          </a:p>
        </p:txBody>
      </p:sp>
      <p:sp>
        <p:nvSpPr>
          <p:cNvPr id="2078" name="Google Shape;2078;p167"/>
          <p:cNvSpPr/>
          <p:nvPr/>
        </p:nvSpPr>
        <p:spPr>
          <a:xfrm>
            <a:off x="4946625" y="1498550"/>
            <a:ext cx="3234300" cy="190200"/>
          </a:xfrm>
          <a:prstGeom prst="rect">
            <a:avLst/>
          </a:prstGeom>
          <a:solidFill>
            <a:srgbClr val="A3DB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DEFAULT NAMESPACE</a:t>
            </a:r>
            <a:endParaRPr b="1" sz="800">
              <a:latin typeface="Proxima Nova"/>
              <a:ea typeface="Proxima Nova"/>
              <a:cs typeface="Proxima Nova"/>
              <a:sym typeface="Proxima Nova"/>
            </a:endParaRPr>
          </a:p>
        </p:txBody>
      </p:sp>
      <p:sp>
        <p:nvSpPr>
          <p:cNvPr id="2079" name="Google Shape;2079;p167"/>
          <p:cNvSpPr txBox="1"/>
          <p:nvPr/>
        </p:nvSpPr>
        <p:spPr>
          <a:xfrm>
            <a:off x="6290142" y="1993438"/>
            <a:ext cx="4584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92D400"/>
                </a:solidFill>
                <a:latin typeface="Proxima Nova"/>
                <a:ea typeface="Proxima Nova"/>
                <a:cs typeface="Proxima Nova"/>
                <a:sym typeface="Proxima Nova"/>
              </a:rPr>
              <a:t>✓</a:t>
            </a:r>
            <a:endParaRPr b="1" sz="3600">
              <a:solidFill>
                <a:srgbClr val="92D400"/>
              </a:solidFill>
              <a:latin typeface="Proxima Nova"/>
              <a:ea typeface="Proxima Nova"/>
              <a:cs typeface="Proxima Nova"/>
              <a:sym typeface="Proxima Nova"/>
            </a:endParaRPr>
          </a:p>
        </p:txBody>
      </p:sp>
      <p:sp>
        <p:nvSpPr>
          <p:cNvPr id="2080" name="Google Shape;2080;p167"/>
          <p:cNvSpPr/>
          <p:nvPr/>
        </p:nvSpPr>
        <p:spPr>
          <a:xfrm>
            <a:off x="7175091" y="1155325"/>
            <a:ext cx="1005900" cy="3447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Proxima Nova"/>
                <a:ea typeface="Proxima Nova"/>
                <a:cs typeface="Proxima Nova"/>
                <a:sym typeface="Proxima Nova"/>
              </a:rPr>
              <a:t>PROJECT C</a:t>
            </a:r>
            <a:endParaRPr b="1" sz="1100">
              <a:solidFill>
                <a:srgbClr val="FFFFFF"/>
              </a:solidFill>
              <a:latin typeface="Proxima Nova"/>
              <a:ea typeface="Proxima Nova"/>
              <a:cs typeface="Proxima Nova"/>
              <a:sym typeface="Proxima Nova"/>
            </a:endParaRPr>
          </a:p>
        </p:txBody>
      </p:sp>
      <p:sp>
        <p:nvSpPr>
          <p:cNvPr id="2081" name="Google Shape;2081;p167"/>
          <p:cNvSpPr txBox="1"/>
          <p:nvPr/>
        </p:nvSpPr>
        <p:spPr>
          <a:xfrm>
            <a:off x="5409472" y="3432625"/>
            <a:ext cx="23148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Multi-Tenant Network</a:t>
            </a:r>
            <a:endParaRPr sz="10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68"/>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SDN (Re)configuration</a:t>
            </a:r>
            <a:endParaRPr sz="2600">
              <a:latin typeface="Overpass Light"/>
              <a:ea typeface="Overpass Light"/>
              <a:cs typeface="Overpass Light"/>
              <a:sym typeface="Overpass Light"/>
            </a:endParaRPr>
          </a:p>
        </p:txBody>
      </p:sp>
      <p:sp>
        <p:nvSpPr>
          <p:cNvPr id="2087" name="Google Shape;2087;p168"/>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088" name="Google Shape;2088;p168"/>
          <p:cNvSpPr txBox="1"/>
          <p:nvPr/>
        </p:nvSpPr>
        <p:spPr>
          <a:xfrm>
            <a:off x="3155100" y="4682163"/>
            <a:ext cx="2833800" cy="24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Generally Available</a:t>
            </a:r>
            <a:endParaRPr sz="900">
              <a:latin typeface="Overpass Light"/>
              <a:ea typeface="Overpass Light"/>
              <a:cs typeface="Overpass Light"/>
              <a:sym typeface="Overpass Light"/>
            </a:endParaRPr>
          </a:p>
        </p:txBody>
      </p:sp>
      <p:sp>
        <p:nvSpPr>
          <p:cNvPr id="2089" name="Google Shape;2089;p168"/>
          <p:cNvSpPr txBox="1"/>
          <p:nvPr/>
        </p:nvSpPr>
        <p:spPr>
          <a:xfrm>
            <a:off x="343650" y="1382800"/>
            <a:ext cx="4240500" cy="2072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b="1" lang="en" sz="1200">
                <a:solidFill>
                  <a:schemeClr val="dk1"/>
                </a:solidFill>
                <a:latin typeface="Overpass"/>
                <a:ea typeface="Overpass"/>
                <a:cs typeface="Overpass"/>
                <a:sym typeface="Overpass"/>
              </a:rPr>
              <a:t>Networking Advanced Settings</a:t>
            </a:r>
            <a:endParaRPr b="1" sz="1200">
              <a:solidFill>
                <a:schemeClr val="dk1"/>
              </a:solidFill>
              <a:latin typeface="Overpass"/>
              <a:ea typeface="Overpass"/>
              <a:cs typeface="Overpass"/>
              <a:sym typeface="Overpass"/>
            </a:endParaRPr>
          </a:p>
          <a:p>
            <a:pPr indent="0" lvl="0" marL="0" rtl="0" algn="l">
              <a:lnSpc>
                <a:spcPct val="120000"/>
              </a:lnSpc>
              <a:spcBef>
                <a:spcPts val="1000"/>
              </a:spcBef>
              <a:spcAft>
                <a:spcPts val="0"/>
              </a:spcAft>
              <a:buNone/>
            </a:pPr>
            <a:r>
              <a:rPr lang="en" sz="1200">
                <a:solidFill>
                  <a:schemeClr val="dk1"/>
                </a:solidFill>
                <a:latin typeface="Overpass Light"/>
                <a:ea typeface="Overpass Light"/>
                <a:cs typeface="Overpass Light"/>
                <a:sym typeface="Overpass Light"/>
              </a:rPr>
              <a:t>These are the OpenShift SDN settings that can be tweaked at install-time:</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Mode: </a:t>
            </a:r>
            <a:r>
              <a:rPr b="1" lang="en" sz="1200">
                <a:solidFill>
                  <a:schemeClr val="dk1"/>
                </a:solidFill>
                <a:latin typeface="Overpass"/>
                <a:ea typeface="Overpass"/>
                <a:cs typeface="Overpass"/>
                <a:sym typeface="Overpass"/>
              </a:rPr>
              <a:t>NetworkPolicy</a:t>
            </a:r>
            <a:r>
              <a:rPr lang="en" sz="1200">
                <a:solidFill>
                  <a:schemeClr val="dk1"/>
                </a:solidFill>
                <a:latin typeface="Overpass Light"/>
                <a:ea typeface="Overpass Light"/>
                <a:cs typeface="Overpass Light"/>
                <a:sym typeface="Overpass Light"/>
              </a:rPr>
              <a:t>, Multitenant, Subnet</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VXLAN Port Number</a:t>
            </a:r>
            <a:endParaRPr sz="1200">
              <a:solidFill>
                <a:schemeClr val="dk1"/>
              </a:solidFill>
              <a:latin typeface="Overpass Light"/>
              <a:ea typeface="Overpass Light"/>
              <a:cs typeface="Overpass Light"/>
              <a:sym typeface="Overpass Light"/>
            </a:endParaRPr>
          </a:p>
          <a:p>
            <a:pPr indent="-304800" lvl="0" marL="457200" rtl="0" algn="l">
              <a:lnSpc>
                <a:spcPct val="120000"/>
              </a:lnSpc>
              <a:spcBef>
                <a:spcPts val="0"/>
              </a:spcBef>
              <a:spcAft>
                <a:spcPts val="0"/>
              </a:spcAft>
              <a:buClr>
                <a:schemeClr val="dk1"/>
              </a:buClr>
              <a:buSzPts val="1200"/>
              <a:buFont typeface="Overpass Light"/>
              <a:buChar char="●"/>
            </a:pPr>
            <a:r>
              <a:rPr lang="en" sz="1200">
                <a:solidFill>
                  <a:schemeClr val="dk1"/>
                </a:solidFill>
                <a:latin typeface="Overpass Light"/>
                <a:ea typeface="Overpass Light"/>
                <a:cs typeface="Overpass Light"/>
                <a:sym typeface="Overpass Light"/>
              </a:rPr>
              <a:t>External OpenVSwitch</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t/>
            </a:r>
            <a:endParaRPr sz="1200">
              <a:solidFill>
                <a:schemeClr val="dk1"/>
              </a:solidFill>
              <a:latin typeface="Overpass Light"/>
              <a:ea typeface="Overpass Light"/>
              <a:cs typeface="Overpass Light"/>
              <a:sym typeface="Overpass Light"/>
            </a:endParaRPr>
          </a:p>
          <a:p>
            <a:pPr indent="0" lvl="0" marL="0" rtl="0" algn="l">
              <a:lnSpc>
                <a:spcPct val="140000"/>
              </a:lnSpc>
              <a:spcBef>
                <a:spcPts val="0"/>
              </a:spcBef>
              <a:spcAft>
                <a:spcPts val="0"/>
              </a:spcAft>
              <a:buNone/>
            </a:pPr>
            <a:r>
              <a:rPr lang="en" sz="1200" u="sng">
                <a:solidFill>
                  <a:schemeClr val="hlink"/>
                </a:solidFill>
                <a:latin typeface="Overpass Light"/>
                <a:ea typeface="Overpass Light"/>
                <a:cs typeface="Overpass Light"/>
                <a:sym typeface="Overpass Light"/>
                <a:hlinkClick r:id="rId3"/>
              </a:rPr>
              <a:t>How to Modify Advanced Network Configuration Parameters</a:t>
            </a:r>
            <a:endParaRPr sz="1200">
              <a:solidFill>
                <a:schemeClr val="dk1"/>
              </a:solidFill>
              <a:latin typeface="Overpass Light"/>
              <a:ea typeface="Overpass Light"/>
              <a:cs typeface="Overpass Light"/>
              <a:sym typeface="Overpass Light"/>
            </a:endParaRPr>
          </a:p>
        </p:txBody>
      </p:sp>
      <p:sp>
        <p:nvSpPr>
          <p:cNvPr id="2090" name="Google Shape;2090;p168"/>
          <p:cNvSpPr txBox="1"/>
          <p:nvPr/>
        </p:nvSpPr>
        <p:spPr>
          <a:xfrm>
            <a:off x="790698" y="46821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999999"/>
                </a:solidFill>
                <a:latin typeface="Overpass Light"/>
                <a:ea typeface="Overpass Light"/>
                <a:cs typeface="Overpass Light"/>
                <a:sym typeface="Overpass Light"/>
              </a:rPr>
              <a:t>Product Manager:  Marc Curry</a:t>
            </a:r>
            <a:endParaRPr sz="900">
              <a:solidFill>
                <a:srgbClr val="999999"/>
              </a:solidFill>
              <a:latin typeface="Overpass Light"/>
              <a:ea typeface="Overpass Light"/>
              <a:cs typeface="Overpass Light"/>
              <a:sym typeface="Overpass Light"/>
            </a:endParaRPr>
          </a:p>
        </p:txBody>
      </p:sp>
      <p:sp>
        <p:nvSpPr>
          <p:cNvPr id="2091" name="Google Shape;2091;p168"/>
          <p:cNvSpPr/>
          <p:nvPr/>
        </p:nvSpPr>
        <p:spPr>
          <a:xfrm>
            <a:off x="4809750" y="1222950"/>
            <a:ext cx="3405600" cy="14736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spec:</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defaultNetwork:</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type: OpenShiftSDN</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openshiftSDNConfig:</a:t>
            </a:r>
            <a:endParaRPr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mode: </a:t>
            </a:r>
            <a:r>
              <a:rPr b="1" lang="en" sz="1000">
                <a:solidFill>
                  <a:srgbClr val="FFFFFF"/>
                </a:solidFill>
                <a:latin typeface="Consolas"/>
                <a:ea typeface="Consolas"/>
                <a:cs typeface="Consolas"/>
                <a:sym typeface="Consolas"/>
              </a:rPr>
              <a:t>NetworkPolicy</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vxlanPort: </a:t>
            </a:r>
            <a:r>
              <a:rPr b="1" lang="en" sz="1000">
                <a:solidFill>
                  <a:srgbClr val="FFFFFF"/>
                </a:solidFill>
                <a:latin typeface="Consolas"/>
                <a:ea typeface="Consolas"/>
                <a:cs typeface="Consolas"/>
                <a:sym typeface="Consolas"/>
              </a:rPr>
              <a:t>4789</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mtu: </a:t>
            </a:r>
            <a:r>
              <a:rPr b="1" lang="en" sz="1000">
                <a:solidFill>
                  <a:srgbClr val="FFFFFF"/>
                </a:solidFill>
                <a:latin typeface="Consolas"/>
                <a:ea typeface="Consolas"/>
                <a:cs typeface="Consolas"/>
                <a:sym typeface="Consolas"/>
              </a:rPr>
              <a:t>1450</a:t>
            </a:r>
            <a:endParaRPr b="1" sz="10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000">
                <a:solidFill>
                  <a:srgbClr val="FFFFFF"/>
                </a:solidFill>
                <a:latin typeface="Consolas"/>
                <a:ea typeface="Consolas"/>
                <a:cs typeface="Consolas"/>
                <a:sym typeface="Consolas"/>
              </a:rPr>
              <a:t>      useExternalOpenvswitch: </a:t>
            </a:r>
            <a:r>
              <a:rPr b="1" lang="en" sz="1000">
                <a:solidFill>
                  <a:srgbClr val="FFFFFF"/>
                </a:solidFill>
                <a:latin typeface="Consolas"/>
                <a:ea typeface="Consolas"/>
                <a:cs typeface="Consolas"/>
                <a:sym typeface="Consolas"/>
              </a:rPr>
              <a:t>false</a:t>
            </a:r>
            <a:endParaRPr b="1" sz="1000">
              <a:solidFill>
                <a:srgbClr val="FFFFFF"/>
              </a:solidFill>
              <a:latin typeface="Consolas"/>
              <a:ea typeface="Consolas"/>
              <a:cs typeface="Consolas"/>
              <a:sym typeface="Consolas"/>
            </a:endParaRPr>
          </a:p>
        </p:txBody>
      </p:sp>
      <p:sp>
        <p:nvSpPr>
          <p:cNvPr id="2092" name="Google Shape;2092;p168"/>
          <p:cNvSpPr txBox="1"/>
          <p:nvPr/>
        </p:nvSpPr>
        <p:spPr>
          <a:xfrm>
            <a:off x="4762500" y="2949400"/>
            <a:ext cx="3794100" cy="150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100">
                <a:solidFill>
                  <a:schemeClr val="dk1"/>
                </a:solidFill>
                <a:latin typeface="Overpass"/>
                <a:ea typeface="Overpass"/>
                <a:cs typeface="Overpass"/>
                <a:sym typeface="Overpass"/>
              </a:rPr>
              <a:t>NOTE: </a:t>
            </a:r>
            <a:r>
              <a:rPr i="1" lang="en" sz="1100" u="sng">
                <a:solidFill>
                  <a:schemeClr val="dk1"/>
                </a:solidFill>
                <a:latin typeface="Overpass Light"/>
                <a:ea typeface="Overpass Light"/>
                <a:cs typeface="Overpass Light"/>
                <a:sym typeface="Overpass Light"/>
              </a:rPr>
              <a:t>Most network settings cannot be changed safely and affect the entire cluster.</a:t>
            </a:r>
            <a:r>
              <a:rPr i="1" lang="en" sz="1100">
                <a:solidFill>
                  <a:schemeClr val="dk1"/>
                </a:solidFill>
                <a:latin typeface="Overpass Light"/>
                <a:ea typeface="Overpass Light"/>
                <a:cs typeface="Overpass Light"/>
                <a:sym typeface="Overpass Light"/>
              </a:rPr>
              <a:t> </a:t>
            </a:r>
            <a:r>
              <a:rPr lang="en" sz="1100">
                <a:solidFill>
                  <a:schemeClr val="dk1"/>
                </a:solidFill>
                <a:latin typeface="Overpass Light"/>
                <a:ea typeface="Overpass Light"/>
                <a:cs typeface="Overpass Light"/>
                <a:sym typeface="Overpass Light"/>
              </a:rPr>
              <a:t> The operator will prevent unsafe changes.   If you need to force a change to a </a:t>
            </a:r>
            <a:r>
              <a:rPr i="1" lang="en" sz="1100">
                <a:solidFill>
                  <a:schemeClr val="dk1"/>
                </a:solidFill>
                <a:latin typeface="Overpass Light"/>
                <a:ea typeface="Overpass Light"/>
                <a:cs typeface="Overpass Light"/>
                <a:sym typeface="Overpass Light"/>
              </a:rPr>
              <a:t>non-production</a:t>
            </a:r>
            <a:r>
              <a:rPr lang="en" sz="1100">
                <a:solidFill>
                  <a:schemeClr val="dk1"/>
                </a:solidFill>
                <a:latin typeface="Overpass Light"/>
                <a:ea typeface="Overpass Light"/>
                <a:cs typeface="Overpass Light"/>
                <a:sym typeface="Overpass Light"/>
              </a:rPr>
              <a:t> cluster, see the operator README for the command, but a cluster re-install is likely to be the better choice.</a:t>
            </a:r>
            <a:endParaRPr sz="1100">
              <a:latin typeface="Overpass Light"/>
              <a:ea typeface="Overpass Light"/>
              <a:cs typeface="Overpass Light"/>
              <a:sym typeface="Overpas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098" name="Google Shape;2098;p1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99" name="Google Shape;2099;p169"/>
          <p:cNvSpPr/>
          <p:nvPr/>
        </p:nvSpPr>
        <p:spPr>
          <a:xfrm>
            <a:off x="4163925" y="2485274"/>
            <a:ext cx="937200" cy="9372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69"/>
          <p:cNvSpPr/>
          <p:nvPr/>
        </p:nvSpPr>
        <p:spPr>
          <a:xfrm>
            <a:off x="18676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172.16.1.10</a:t>
            </a:r>
            <a:endParaRPr sz="900">
              <a:solidFill>
                <a:schemeClr val="dk1"/>
              </a:solidFill>
              <a:latin typeface="Proxima Nova"/>
              <a:ea typeface="Proxima Nova"/>
              <a:cs typeface="Proxima Nova"/>
              <a:sym typeface="Proxima Nova"/>
            </a:endParaRPr>
          </a:p>
        </p:txBody>
      </p:sp>
      <p:sp>
        <p:nvSpPr>
          <p:cNvPr id="2101" name="Google Shape;2101;p169"/>
          <p:cNvSpPr/>
          <p:nvPr/>
        </p:nvSpPr>
        <p:spPr>
          <a:xfrm>
            <a:off x="19542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10.1.2.2</a:t>
            </a:r>
            <a:endParaRPr sz="700">
              <a:solidFill>
                <a:srgbClr val="FFFFFF"/>
              </a:solidFill>
              <a:latin typeface="Proxima Nova"/>
              <a:ea typeface="Proxima Nova"/>
              <a:cs typeface="Proxima Nova"/>
              <a:sym typeface="Proxima Nova"/>
            </a:endParaRPr>
          </a:p>
        </p:txBody>
      </p:sp>
      <p:sp>
        <p:nvSpPr>
          <p:cNvPr id="2102" name="Google Shape;2102;p169"/>
          <p:cNvSpPr/>
          <p:nvPr/>
        </p:nvSpPr>
        <p:spPr>
          <a:xfrm>
            <a:off x="25638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10.1.2.4</a:t>
            </a:r>
            <a:endParaRPr sz="700">
              <a:solidFill>
                <a:srgbClr val="FFFFFF"/>
              </a:solidFill>
              <a:latin typeface="Proxima Nova"/>
              <a:ea typeface="Proxima Nova"/>
              <a:cs typeface="Proxima Nova"/>
              <a:sym typeface="Proxima Nova"/>
            </a:endParaRPr>
          </a:p>
        </p:txBody>
      </p:sp>
      <p:sp>
        <p:nvSpPr>
          <p:cNvPr id="2103" name="Google Shape;2103;p169"/>
          <p:cNvSpPr/>
          <p:nvPr/>
        </p:nvSpPr>
        <p:spPr>
          <a:xfrm>
            <a:off x="6058775" y="1825875"/>
            <a:ext cx="1338600" cy="1672800"/>
          </a:xfrm>
          <a:prstGeom prst="rect">
            <a:avLst/>
          </a:prstGeom>
          <a:solidFill>
            <a:srgbClr val="CCCCCC"/>
          </a:solid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Proxima Nova"/>
                <a:ea typeface="Proxima Nova"/>
                <a:cs typeface="Proxima Nova"/>
                <a:sym typeface="Proxima Nova"/>
              </a:rPr>
              <a:t>NODE</a:t>
            </a:r>
            <a:br>
              <a:rPr b="1" lang="en" sz="1000">
                <a:solidFill>
                  <a:schemeClr val="dk1"/>
                </a:solidFill>
                <a:latin typeface="Proxima Nova"/>
                <a:ea typeface="Proxima Nova"/>
                <a:cs typeface="Proxima Nova"/>
                <a:sym typeface="Proxima Nova"/>
              </a:rPr>
            </a:br>
            <a:r>
              <a:rPr lang="en" sz="900">
                <a:solidFill>
                  <a:schemeClr val="dk1"/>
                </a:solidFill>
                <a:latin typeface="Proxima Nova"/>
                <a:ea typeface="Proxima Nova"/>
                <a:cs typeface="Proxima Nova"/>
                <a:sym typeface="Proxima Nova"/>
              </a:rPr>
              <a:t>172.16.1.20</a:t>
            </a:r>
            <a:endParaRPr b="1" sz="1000">
              <a:latin typeface="Proxima Nova"/>
              <a:ea typeface="Proxima Nova"/>
              <a:cs typeface="Proxima Nova"/>
              <a:sym typeface="Proxima Nova"/>
            </a:endParaRPr>
          </a:p>
        </p:txBody>
      </p:sp>
      <p:sp>
        <p:nvSpPr>
          <p:cNvPr id="2104" name="Google Shape;2104;p169"/>
          <p:cNvSpPr/>
          <p:nvPr/>
        </p:nvSpPr>
        <p:spPr>
          <a:xfrm>
            <a:off x="61453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10.1.4.2</a:t>
            </a:r>
            <a:endParaRPr sz="700">
              <a:solidFill>
                <a:srgbClr val="FFFFFF"/>
              </a:solidFill>
              <a:latin typeface="Proxima Nova"/>
              <a:ea typeface="Proxima Nova"/>
              <a:cs typeface="Proxima Nova"/>
              <a:sym typeface="Proxima Nova"/>
            </a:endParaRPr>
          </a:p>
        </p:txBody>
      </p:sp>
      <p:sp>
        <p:nvSpPr>
          <p:cNvPr id="2105" name="Google Shape;2105;p169"/>
          <p:cNvSpPr/>
          <p:nvPr/>
        </p:nvSpPr>
        <p:spPr>
          <a:xfrm>
            <a:off x="6754925" y="1928001"/>
            <a:ext cx="547200" cy="5046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Proxima Nova"/>
                <a:ea typeface="Proxima Nova"/>
                <a:cs typeface="Proxima Nova"/>
                <a:sym typeface="Proxima Nova"/>
              </a:rPr>
              <a:t>POD</a:t>
            </a:r>
            <a:br>
              <a:rPr b="1"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10.1.4.4</a:t>
            </a:r>
            <a:endParaRPr sz="700">
              <a:solidFill>
                <a:srgbClr val="FFFFFF"/>
              </a:solidFill>
              <a:latin typeface="Proxima Nova"/>
              <a:ea typeface="Proxima Nova"/>
              <a:cs typeface="Proxima Nova"/>
              <a:sym typeface="Proxima Nova"/>
            </a:endParaRPr>
          </a:p>
        </p:txBody>
      </p:sp>
      <p:cxnSp>
        <p:nvCxnSpPr>
          <p:cNvPr id="2106" name="Google Shape;2106;p169"/>
          <p:cNvCxnSpPr>
            <a:stCxn id="2107" idx="3"/>
            <a:endCxn id="2103" idx="2"/>
          </p:cNvCxnSpPr>
          <p:nvPr/>
        </p:nvCxnSpPr>
        <p:spPr>
          <a:xfrm>
            <a:off x="4906572" y="3105102"/>
            <a:ext cx="1821600" cy="393600"/>
          </a:xfrm>
          <a:prstGeom prst="bentConnector4">
            <a:avLst>
              <a:gd fmla="val 31626" name="adj1"/>
              <a:gd fmla="val 160492" name="adj2"/>
            </a:avLst>
          </a:prstGeom>
          <a:noFill/>
          <a:ln cap="flat" cmpd="sng" w="9525">
            <a:solidFill>
              <a:schemeClr val="dk2"/>
            </a:solidFill>
            <a:prstDash val="solid"/>
            <a:round/>
            <a:headEnd len="med" w="med" type="none"/>
            <a:tailEnd len="med" w="med" type="none"/>
          </a:ln>
        </p:spPr>
      </p:cxnSp>
      <p:cxnSp>
        <p:nvCxnSpPr>
          <p:cNvPr id="2108" name="Google Shape;2108;p169"/>
          <p:cNvCxnSpPr>
            <a:stCxn id="2107" idx="1"/>
            <a:endCxn id="2100" idx="2"/>
          </p:cNvCxnSpPr>
          <p:nvPr/>
        </p:nvCxnSpPr>
        <p:spPr>
          <a:xfrm flipH="1">
            <a:off x="2536897" y="3105102"/>
            <a:ext cx="1821600" cy="393600"/>
          </a:xfrm>
          <a:prstGeom prst="bentConnector4">
            <a:avLst>
              <a:gd fmla="val 31627" name="adj1"/>
              <a:gd fmla="val 160492" name="adj2"/>
            </a:avLst>
          </a:prstGeom>
          <a:noFill/>
          <a:ln cap="flat" cmpd="sng" w="9525">
            <a:solidFill>
              <a:schemeClr val="dk2"/>
            </a:solidFill>
            <a:prstDash val="solid"/>
            <a:round/>
            <a:headEnd len="med" w="med" type="none"/>
            <a:tailEnd len="med" w="med" type="none"/>
          </a:ln>
        </p:spPr>
      </p:cxnSp>
      <p:sp>
        <p:nvSpPr>
          <p:cNvPr id="2109" name="Google Shape;2109;p169"/>
          <p:cNvSpPr txBox="1"/>
          <p:nvPr/>
        </p:nvSpPr>
        <p:spPr>
          <a:xfrm>
            <a:off x="4115037" y="3553743"/>
            <a:ext cx="10350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IP Network</a:t>
            </a:r>
            <a:endParaRPr sz="1000">
              <a:latin typeface="Proxima Nova"/>
              <a:ea typeface="Proxima Nova"/>
              <a:cs typeface="Proxima Nova"/>
              <a:sym typeface="Proxima Nova"/>
            </a:endParaRPr>
          </a:p>
        </p:txBody>
      </p:sp>
      <p:sp>
        <p:nvSpPr>
          <p:cNvPr id="2110" name="Google Shape;2110;p169"/>
          <p:cNvSpPr txBox="1"/>
          <p:nvPr/>
        </p:nvSpPr>
        <p:spPr>
          <a:xfrm>
            <a:off x="4052174" y="1978275"/>
            <a:ext cx="1160700" cy="25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VxLAN Overlay Network</a:t>
            </a:r>
            <a:endParaRPr sz="1000">
              <a:latin typeface="Proxima Nova"/>
              <a:ea typeface="Proxima Nova"/>
              <a:cs typeface="Proxima Nova"/>
              <a:sym typeface="Proxima Nova"/>
            </a:endParaRPr>
          </a:p>
        </p:txBody>
      </p:sp>
      <p:pic>
        <p:nvPicPr>
          <p:cNvPr id="2107" name="Google Shape;2107;p169"/>
          <p:cNvPicPr preferRelativeResize="0"/>
          <p:nvPr/>
        </p:nvPicPr>
        <p:blipFill>
          <a:blip r:embed="rId3">
            <a:alphaModFix/>
          </a:blip>
          <a:stretch>
            <a:fillRect/>
          </a:stretch>
        </p:blipFill>
        <p:spPr>
          <a:xfrm>
            <a:off x="4358497" y="2995828"/>
            <a:ext cx="548075" cy="218547"/>
          </a:xfrm>
          <a:prstGeom prst="rect">
            <a:avLst/>
          </a:prstGeom>
          <a:noFill/>
          <a:ln>
            <a:noFill/>
          </a:ln>
        </p:spPr>
      </p:pic>
      <p:pic>
        <p:nvPicPr>
          <p:cNvPr id="2111" name="Google Shape;2111;p169"/>
          <p:cNvPicPr preferRelativeResize="0"/>
          <p:nvPr/>
        </p:nvPicPr>
        <p:blipFill>
          <a:blip r:embed="rId4">
            <a:alphaModFix/>
          </a:blip>
          <a:stretch>
            <a:fillRect/>
          </a:stretch>
        </p:blipFill>
        <p:spPr>
          <a:xfrm>
            <a:off x="4314497" y="2692950"/>
            <a:ext cx="636045" cy="302879"/>
          </a:xfrm>
          <a:prstGeom prst="rect">
            <a:avLst/>
          </a:prstGeom>
          <a:noFill/>
          <a:ln>
            <a:noFill/>
          </a:ln>
        </p:spPr>
      </p:pic>
      <p:cxnSp>
        <p:nvCxnSpPr>
          <p:cNvPr id="2112" name="Google Shape;2112;p169"/>
          <p:cNvCxnSpPr>
            <a:stCxn id="2101" idx="2"/>
            <a:endCxn id="2111" idx="1"/>
          </p:cNvCxnSpPr>
          <p:nvPr/>
        </p:nvCxnSpPr>
        <p:spPr>
          <a:xfrm flipH="1" rot="-5400000">
            <a:off x="3065275" y="1595151"/>
            <a:ext cx="411900" cy="2086800"/>
          </a:xfrm>
          <a:prstGeom prst="bentConnector2">
            <a:avLst/>
          </a:prstGeom>
          <a:noFill/>
          <a:ln cap="flat" cmpd="sng" w="9525">
            <a:solidFill>
              <a:schemeClr val="dk2"/>
            </a:solidFill>
            <a:prstDash val="dot"/>
            <a:round/>
            <a:headEnd len="med" w="med" type="none"/>
            <a:tailEnd len="med" w="med" type="none"/>
          </a:ln>
        </p:spPr>
      </p:cxnSp>
      <p:cxnSp>
        <p:nvCxnSpPr>
          <p:cNvPr id="2113" name="Google Shape;2113;p169"/>
          <p:cNvCxnSpPr>
            <a:stCxn id="2102" idx="2"/>
            <a:endCxn id="2111" idx="1"/>
          </p:cNvCxnSpPr>
          <p:nvPr/>
        </p:nvCxnSpPr>
        <p:spPr>
          <a:xfrm flipH="1" rot="-5400000">
            <a:off x="3370075" y="1899951"/>
            <a:ext cx="411900" cy="1477200"/>
          </a:xfrm>
          <a:prstGeom prst="bentConnector2">
            <a:avLst/>
          </a:prstGeom>
          <a:noFill/>
          <a:ln cap="flat" cmpd="sng" w="9525">
            <a:solidFill>
              <a:schemeClr val="dk2"/>
            </a:solidFill>
            <a:prstDash val="dot"/>
            <a:round/>
            <a:headEnd len="med" w="med" type="none"/>
            <a:tailEnd len="med" w="med" type="none"/>
          </a:ln>
        </p:spPr>
      </p:cxnSp>
      <p:cxnSp>
        <p:nvCxnSpPr>
          <p:cNvPr id="2114" name="Google Shape;2114;p169"/>
          <p:cNvCxnSpPr>
            <a:stCxn id="2104" idx="2"/>
            <a:endCxn id="2111" idx="3"/>
          </p:cNvCxnSpPr>
          <p:nvPr/>
        </p:nvCxnSpPr>
        <p:spPr>
          <a:xfrm rot="5400000">
            <a:off x="5478725" y="1904301"/>
            <a:ext cx="411900" cy="1468500"/>
          </a:xfrm>
          <a:prstGeom prst="bentConnector2">
            <a:avLst/>
          </a:prstGeom>
          <a:noFill/>
          <a:ln cap="flat" cmpd="sng" w="9525">
            <a:solidFill>
              <a:schemeClr val="dk2"/>
            </a:solidFill>
            <a:prstDash val="dot"/>
            <a:round/>
            <a:headEnd len="med" w="med" type="none"/>
            <a:tailEnd len="med" w="med" type="none"/>
          </a:ln>
        </p:spPr>
      </p:cxnSp>
      <p:cxnSp>
        <p:nvCxnSpPr>
          <p:cNvPr id="2115" name="Google Shape;2115;p169"/>
          <p:cNvCxnSpPr>
            <a:stCxn id="2105" idx="2"/>
            <a:endCxn id="2111" idx="3"/>
          </p:cNvCxnSpPr>
          <p:nvPr/>
        </p:nvCxnSpPr>
        <p:spPr>
          <a:xfrm rot="5400000">
            <a:off x="5783525" y="1599501"/>
            <a:ext cx="411900" cy="2078100"/>
          </a:xfrm>
          <a:prstGeom prst="bentConnector2">
            <a:avLst/>
          </a:prstGeom>
          <a:noFill/>
          <a:ln cap="flat" cmpd="sng" w="9525">
            <a:solidFill>
              <a:schemeClr val="dk2"/>
            </a:solidFill>
            <a:prstDash val="dot"/>
            <a:round/>
            <a:headEnd len="med" w="med" type="none"/>
            <a:tailEnd len="med" w="med" type="none"/>
          </a:ln>
        </p:spPr>
      </p:cxnSp>
      <p:sp>
        <p:nvSpPr>
          <p:cNvPr id="2116" name="Google Shape;2116;p169"/>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high-level architecture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22" name="Google Shape;2122;p1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3" name="Google Shape;2123;p170"/>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on same host</a:t>
            </a:r>
            <a:endParaRPr/>
          </a:p>
        </p:txBody>
      </p:sp>
      <p:sp>
        <p:nvSpPr>
          <p:cNvPr id="2124" name="Google Shape;2124;p170"/>
          <p:cNvSpPr/>
          <p:nvPr/>
        </p:nvSpPr>
        <p:spPr>
          <a:xfrm>
            <a:off x="2078625" y="1642350"/>
            <a:ext cx="5152200" cy="1858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a:t>
            </a:r>
            <a:endParaRPr sz="1200">
              <a:solidFill>
                <a:schemeClr val="dk1"/>
              </a:solidFill>
              <a:latin typeface="Proxima Nova"/>
              <a:ea typeface="Proxima Nova"/>
              <a:cs typeface="Proxima Nova"/>
              <a:sym typeface="Proxima Nova"/>
            </a:endParaRPr>
          </a:p>
        </p:txBody>
      </p:sp>
      <p:sp>
        <p:nvSpPr>
          <p:cNvPr id="2125" name="Google Shape;2125;p170"/>
          <p:cNvSpPr/>
          <p:nvPr/>
        </p:nvSpPr>
        <p:spPr>
          <a:xfrm>
            <a:off x="2355836" y="202230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26" name="Google Shape;2126;p170"/>
          <p:cNvSpPr/>
          <p:nvPr/>
        </p:nvSpPr>
        <p:spPr>
          <a:xfrm>
            <a:off x="3271391" y="210195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27" name="Google Shape;2127;p170"/>
          <p:cNvSpPr/>
          <p:nvPr/>
        </p:nvSpPr>
        <p:spPr>
          <a:xfrm>
            <a:off x="4363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28" name="Google Shape;2128;p170"/>
          <p:cNvSpPr txBox="1"/>
          <p:nvPr/>
        </p:nvSpPr>
        <p:spPr>
          <a:xfrm>
            <a:off x="6402662" y="2750157"/>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29" name="Google Shape;2129;p170"/>
          <p:cNvSpPr/>
          <p:nvPr/>
        </p:nvSpPr>
        <p:spPr>
          <a:xfrm rot="-5400000">
            <a:off x="6891900" y="24639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0"/>
          <p:cNvSpPr txBox="1"/>
          <p:nvPr/>
        </p:nvSpPr>
        <p:spPr>
          <a:xfrm>
            <a:off x="6813706" y="254554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31" name="Google Shape;2131;p170"/>
          <p:cNvCxnSpPr>
            <a:stCxn id="2125" idx="3"/>
            <a:endCxn id="2126" idx="1"/>
          </p:cNvCxnSpPr>
          <p:nvPr/>
        </p:nvCxnSpPr>
        <p:spPr>
          <a:xfrm>
            <a:off x="2903036" y="2274600"/>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132" name="Google Shape;2132;p170"/>
          <p:cNvSpPr/>
          <p:nvPr/>
        </p:nvSpPr>
        <p:spPr>
          <a:xfrm>
            <a:off x="2355836" y="2830725"/>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800">
              <a:solidFill>
                <a:srgbClr val="FFFFFF"/>
              </a:solidFill>
              <a:latin typeface="Proxima Nova"/>
              <a:ea typeface="Proxima Nova"/>
              <a:cs typeface="Proxima Nova"/>
              <a:sym typeface="Proxima Nova"/>
            </a:endParaRPr>
          </a:p>
        </p:txBody>
      </p:sp>
      <p:sp>
        <p:nvSpPr>
          <p:cNvPr id="2133" name="Google Shape;2133;p170"/>
          <p:cNvSpPr/>
          <p:nvPr/>
        </p:nvSpPr>
        <p:spPr>
          <a:xfrm>
            <a:off x="3271391" y="2910375"/>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veth1</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10.1.15.3/24</a:t>
            </a:r>
            <a:endParaRPr sz="700">
              <a:solidFill>
                <a:srgbClr val="FFFFFF"/>
              </a:solidFill>
              <a:latin typeface="Proxima Nova"/>
              <a:ea typeface="Proxima Nova"/>
              <a:cs typeface="Proxima Nova"/>
              <a:sym typeface="Proxima Nova"/>
            </a:endParaRPr>
          </a:p>
        </p:txBody>
      </p:sp>
      <p:cxnSp>
        <p:nvCxnSpPr>
          <p:cNvPr id="2134" name="Google Shape;2134;p170"/>
          <p:cNvCxnSpPr>
            <a:stCxn id="2126" idx="3"/>
            <a:endCxn id="2127" idx="0"/>
          </p:cNvCxnSpPr>
          <p:nvPr/>
        </p:nvCxnSpPr>
        <p:spPr>
          <a:xfrm>
            <a:off x="4053791" y="2274600"/>
            <a:ext cx="700500" cy="252300"/>
          </a:xfrm>
          <a:prstGeom prst="bentConnector2">
            <a:avLst/>
          </a:prstGeom>
          <a:noFill/>
          <a:ln cap="flat" cmpd="sng" w="19050">
            <a:solidFill>
              <a:srgbClr val="3F9C35"/>
            </a:solidFill>
            <a:prstDash val="solid"/>
            <a:round/>
            <a:headEnd len="med" w="med" type="none"/>
            <a:tailEnd len="med" w="med" type="triangle"/>
          </a:ln>
        </p:spPr>
      </p:cxnSp>
      <p:cxnSp>
        <p:nvCxnSpPr>
          <p:cNvPr id="2135" name="Google Shape;2135;p170"/>
          <p:cNvCxnSpPr>
            <a:stCxn id="2127" idx="2"/>
            <a:endCxn id="2133" idx="3"/>
          </p:cNvCxnSpPr>
          <p:nvPr/>
        </p:nvCxnSpPr>
        <p:spPr>
          <a:xfrm rot="5400000">
            <a:off x="4298670" y="2627412"/>
            <a:ext cx="210900" cy="700500"/>
          </a:xfrm>
          <a:prstGeom prst="bentConnector2">
            <a:avLst/>
          </a:prstGeom>
          <a:noFill/>
          <a:ln cap="flat" cmpd="sng" w="19050">
            <a:solidFill>
              <a:srgbClr val="3F9C35"/>
            </a:solidFill>
            <a:prstDash val="solid"/>
            <a:round/>
            <a:headEnd len="med" w="med" type="none"/>
            <a:tailEnd len="med" w="med" type="triangle"/>
          </a:ln>
        </p:spPr>
      </p:cxnSp>
      <p:cxnSp>
        <p:nvCxnSpPr>
          <p:cNvPr id="2136" name="Google Shape;2136;p170"/>
          <p:cNvCxnSpPr>
            <a:stCxn id="2133" idx="1"/>
            <a:endCxn id="2132" idx="3"/>
          </p:cNvCxnSpPr>
          <p:nvPr/>
        </p:nvCxnSpPr>
        <p:spPr>
          <a:xfrm rot="10800000">
            <a:off x="2902991" y="3083025"/>
            <a:ext cx="368400" cy="0"/>
          </a:xfrm>
          <a:prstGeom prst="straightConnector1">
            <a:avLst/>
          </a:prstGeom>
          <a:noFill/>
          <a:ln cap="flat" cmpd="sng" w="19050">
            <a:solidFill>
              <a:srgbClr val="3F9C35"/>
            </a:solidFill>
            <a:prstDash val="solid"/>
            <a:round/>
            <a:headEnd len="med" w="med" type="none"/>
            <a:tailEnd len="med" w="med" type="triangle"/>
          </a:ln>
        </p:spPr>
      </p:cxnSp>
      <p:sp>
        <p:nvSpPr>
          <p:cNvPr id="2137" name="Google Shape;2137;p170"/>
          <p:cNvSpPr/>
          <p:nvPr/>
        </p:nvSpPr>
        <p:spPr>
          <a:xfrm>
            <a:off x="5506170" y="2526912"/>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cxnSp>
        <p:nvCxnSpPr>
          <p:cNvPr id="2138" name="Google Shape;2138;p170"/>
          <p:cNvCxnSpPr>
            <a:stCxn id="2127" idx="3"/>
            <a:endCxn id="2137" idx="1"/>
          </p:cNvCxnSpPr>
          <p:nvPr/>
        </p:nvCxnSpPr>
        <p:spPr>
          <a:xfrm>
            <a:off x="5145570" y="2699562"/>
            <a:ext cx="360600" cy="0"/>
          </a:xfrm>
          <a:prstGeom prst="straightConnector1">
            <a:avLst/>
          </a:prstGeom>
          <a:noFill/>
          <a:ln cap="flat" cmpd="sng" w="9525">
            <a:solidFill>
              <a:schemeClr val="dk2"/>
            </a:solidFill>
            <a:prstDash val="solid"/>
            <a:round/>
            <a:headEnd len="med" w="med" type="none"/>
            <a:tailEnd len="med" w="med" type="none"/>
          </a:ln>
        </p:spPr>
      </p:cxnSp>
      <p:cxnSp>
        <p:nvCxnSpPr>
          <p:cNvPr id="2139" name="Google Shape;2139;p170"/>
          <p:cNvCxnSpPr>
            <a:stCxn id="2137" idx="3"/>
            <a:endCxn id="2129" idx="3"/>
          </p:cNvCxnSpPr>
          <p:nvPr/>
        </p:nvCxnSpPr>
        <p:spPr>
          <a:xfrm>
            <a:off x="6288570" y="2699562"/>
            <a:ext cx="471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1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45" name="Google Shape;2145;p1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46" name="Google Shape;2146;p171"/>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container-container across hosts</a:t>
            </a:r>
            <a:endParaRPr/>
          </a:p>
        </p:txBody>
      </p:sp>
      <p:sp>
        <p:nvSpPr>
          <p:cNvPr id="2147" name="Google Shape;2147;p171"/>
          <p:cNvSpPr/>
          <p:nvPr/>
        </p:nvSpPr>
        <p:spPr>
          <a:xfrm>
            <a:off x="1940150" y="2682088"/>
            <a:ext cx="5245500" cy="11046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2</a:t>
            </a:r>
            <a:endParaRPr sz="1200">
              <a:solidFill>
                <a:schemeClr val="dk1"/>
              </a:solidFill>
              <a:latin typeface="Proxima Nova"/>
              <a:ea typeface="Proxima Nova"/>
              <a:cs typeface="Proxima Nova"/>
              <a:sym typeface="Proxima Nova"/>
            </a:endParaRPr>
          </a:p>
        </p:txBody>
      </p:sp>
      <p:sp>
        <p:nvSpPr>
          <p:cNvPr id="2148" name="Google Shape;2148;p171"/>
          <p:cNvSpPr/>
          <p:nvPr/>
        </p:nvSpPr>
        <p:spPr>
          <a:xfrm>
            <a:off x="1940150" y="1356812"/>
            <a:ext cx="52455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149" name="Google Shape;2149;p171"/>
          <p:cNvSpPr/>
          <p:nvPr/>
        </p:nvSpPr>
        <p:spPr>
          <a:xfrm>
            <a:off x="2217361" y="1736763"/>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50" name="Google Shape;2150;p171"/>
          <p:cNvSpPr/>
          <p:nvPr/>
        </p:nvSpPr>
        <p:spPr>
          <a:xfrm>
            <a:off x="3056716"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51" name="Google Shape;2151;p171"/>
          <p:cNvSpPr/>
          <p:nvPr/>
        </p:nvSpPr>
        <p:spPr>
          <a:xfrm>
            <a:off x="4131270"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52" name="Google Shape;2152;p171"/>
          <p:cNvSpPr/>
          <p:nvPr/>
        </p:nvSpPr>
        <p:spPr>
          <a:xfrm>
            <a:off x="5205825" y="1816413"/>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153" name="Google Shape;2153;p171"/>
          <p:cNvSpPr/>
          <p:nvPr/>
        </p:nvSpPr>
        <p:spPr>
          <a:xfrm>
            <a:off x="2217361" y="3053979"/>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2</a:t>
            </a:r>
            <a:endParaRPr sz="700">
              <a:solidFill>
                <a:srgbClr val="FFFFFF"/>
              </a:solidFill>
              <a:latin typeface="Proxima Nova"/>
              <a:ea typeface="Proxima Nova"/>
              <a:cs typeface="Proxima Nova"/>
              <a:sym typeface="Proxima Nova"/>
            </a:endParaRPr>
          </a:p>
        </p:txBody>
      </p:sp>
      <p:sp>
        <p:nvSpPr>
          <p:cNvPr id="2154" name="Google Shape;2154;p171"/>
          <p:cNvSpPr/>
          <p:nvPr/>
        </p:nvSpPr>
        <p:spPr>
          <a:xfrm>
            <a:off x="3056716"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10.1.20.2/24</a:t>
            </a:r>
            <a:endParaRPr sz="700">
              <a:solidFill>
                <a:srgbClr val="FFFFFF"/>
              </a:solidFill>
              <a:latin typeface="Proxima Nova"/>
              <a:ea typeface="Proxima Nova"/>
              <a:cs typeface="Proxima Nova"/>
              <a:sym typeface="Proxima Nova"/>
            </a:endParaRPr>
          </a:p>
        </p:txBody>
      </p:sp>
      <p:sp>
        <p:nvSpPr>
          <p:cNvPr id="2155" name="Google Shape;2155;p171"/>
          <p:cNvSpPr/>
          <p:nvPr/>
        </p:nvSpPr>
        <p:spPr>
          <a:xfrm>
            <a:off x="4131270"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10.1.20.1/24</a:t>
            </a:r>
            <a:endParaRPr sz="700">
              <a:solidFill>
                <a:srgbClr val="FFFFFF"/>
              </a:solidFill>
              <a:latin typeface="Proxima Nova"/>
              <a:ea typeface="Proxima Nova"/>
              <a:cs typeface="Proxima Nova"/>
              <a:sym typeface="Proxima Nova"/>
            </a:endParaRPr>
          </a:p>
        </p:txBody>
      </p:sp>
      <p:sp>
        <p:nvSpPr>
          <p:cNvPr id="2156" name="Google Shape;2156;p171"/>
          <p:cNvSpPr/>
          <p:nvPr/>
        </p:nvSpPr>
        <p:spPr>
          <a:xfrm>
            <a:off x="5205825" y="3133629"/>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vxlan0</a:t>
            </a:r>
            <a:endParaRPr sz="700">
              <a:solidFill>
                <a:srgbClr val="FFFFFF"/>
              </a:solidFill>
              <a:latin typeface="Proxima Nova"/>
              <a:ea typeface="Proxima Nova"/>
              <a:cs typeface="Proxima Nova"/>
              <a:sym typeface="Proxima Nova"/>
            </a:endParaRPr>
          </a:p>
        </p:txBody>
      </p:sp>
      <p:sp>
        <p:nvSpPr>
          <p:cNvPr id="2157" name="Google Shape;2157;p171"/>
          <p:cNvSpPr txBox="1"/>
          <p:nvPr/>
        </p:nvSpPr>
        <p:spPr>
          <a:xfrm>
            <a:off x="6340387" y="2058852"/>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58" name="Google Shape;2158;p171"/>
          <p:cNvSpPr/>
          <p:nvPr/>
        </p:nvSpPr>
        <p:spPr>
          <a:xfrm rot="-5400000">
            <a:off x="6846925" y="1753413"/>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1"/>
          <p:cNvSpPr txBox="1"/>
          <p:nvPr/>
        </p:nvSpPr>
        <p:spPr>
          <a:xfrm>
            <a:off x="6751431" y="1829950"/>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sp>
        <p:nvSpPr>
          <p:cNvPr id="2160" name="Google Shape;2160;p171"/>
          <p:cNvSpPr txBox="1"/>
          <p:nvPr/>
        </p:nvSpPr>
        <p:spPr>
          <a:xfrm>
            <a:off x="6340387" y="3370764"/>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192.168.0.200</a:t>
            </a:r>
            <a:endParaRPr sz="800">
              <a:latin typeface="Proxima Nova"/>
              <a:ea typeface="Proxima Nova"/>
              <a:cs typeface="Proxima Nova"/>
              <a:sym typeface="Proxima Nova"/>
            </a:endParaRPr>
          </a:p>
        </p:txBody>
      </p:sp>
      <p:sp>
        <p:nvSpPr>
          <p:cNvPr id="2161" name="Google Shape;2161;p171"/>
          <p:cNvSpPr/>
          <p:nvPr/>
        </p:nvSpPr>
        <p:spPr>
          <a:xfrm rot="-5400000">
            <a:off x="6846925" y="3070629"/>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1"/>
          <p:cNvSpPr txBox="1"/>
          <p:nvPr/>
        </p:nvSpPr>
        <p:spPr>
          <a:xfrm>
            <a:off x="6767943" y="3149643"/>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63" name="Google Shape;2163;p171"/>
          <p:cNvCxnSpPr>
            <a:stCxn id="2149" idx="3"/>
            <a:endCxn id="2150" idx="1"/>
          </p:cNvCxnSpPr>
          <p:nvPr/>
        </p:nvCxnSpPr>
        <p:spPr>
          <a:xfrm>
            <a:off x="2764561"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4" name="Google Shape;2164;p171"/>
          <p:cNvCxnSpPr>
            <a:stCxn id="2150" idx="3"/>
            <a:endCxn id="2151" idx="1"/>
          </p:cNvCxnSpPr>
          <p:nvPr/>
        </p:nvCxnSpPr>
        <p:spPr>
          <a:xfrm>
            <a:off x="3839116"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5" name="Google Shape;2165;p171"/>
          <p:cNvCxnSpPr>
            <a:stCxn id="2151" idx="3"/>
            <a:endCxn id="2152" idx="1"/>
          </p:cNvCxnSpPr>
          <p:nvPr/>
        </p:nvCxnSpPr>
        <p:spPr>
          <a:xfrm>
            <a:off x="4913670" y="1989063"/>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66" name="Google Shape;2166;p171"/>
          <p:cNvCxnSpPr>
            <a:stCxn id="2153" idx="3"/>
            <a:endCxn id="2154" idx="1"/>
          </p:cNvCxnSpPr>
          <p:nvPr/>
        </p:nvCxnSpPr>
        <p:spPr>
          <a:xfrm>
            <a:off x="2764561"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7" name="Google Shape;2167;p171"/>
          <p:cNvCxnSpPr>
            <a:stCxn id="2154" idx="3"/>
            <a:endCxn id="2155" idx="1"/>
          </p:cNvCxnSpPr>
          <p:nvPr/>
        </p:nvCxnSpPr>
        <p:spPr>
          <a:xfrm>
            <a:off x="3839116"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8" name="Google Shape;2168;p171"/>
          <p:cNvCxnSpPr>
            <a:stCxn id="2155" idx="3"/>
            <a:endCxn id="2156" idx="1"/>
          </p:cNvCxnSpPr>
          <p:nvPr/>
        </p:nvCxnSpPr>
        <p:spPr>
          <a:xfrm>
            <a:off x="4913670" y="3306279"/>
            <a:ext cx="292200" cy="0"/>
          </a:xfrm>
          <a:prstGeom prst="straightConnector1">
            <a:avLst/>
          </a:prstGeom>
          <a:noFill/>
          <a:ln cap="flat" cmpd="sng" w="19050">
            <a:solidFill>
              <a:srgbClr val="3F9C35"/>
            </a:solidFill>
            <a:prstDash val="solid"/>
            <a:round/>
            <a:headEnd len="med" w="med" type="triangle"/>
            <a:tailEnd len="med" w="med" type="none"/>
          </a:ln>
        </p:spPr>
      </p:cxnSp>
      <p:cxnSp>
        <p:nvCxnSpPr>
          <p:cNvPr id="2169" name="Google Shape;2169;p171"/>
          <p:cNvCxnSpPr>
            <a:stCxn id="2158" idx="1"/>
            <a:endCxn id="2161" idx="1"/>
          </p:cNvCxnSpPr>
          <p:nvPr/>
        </p:nvCxnSpPr>
        <p:spPr>
          <a:xfrm>
            <a:off x="7185775" y="1989063"/>
            <a:ext cx="600" cy="1317300"/>
          </a:xfrm>
          <a:prstGeom prst="bentConnector3">
            <a:avLst>
              <a:gd fmla="val 39687500" name="adj1"/>
            </a:avLst>
          </a:prstGeom>
          <a:noFill/>
          <a:ln cap="flat" cmpd="sng" w="19050">
            <a:solidFill>
              <a:srgbClr val="3F9C35"/>
            </a:solidFill>
            <a:prstDash val="solid"/>
            <a:round/>
            <a:headEnd len="med" w="med" type="none"/>
            <a:tailEnd len="med" w="med" type="triangle"/>
          </a:ln>
        </p:spPr>
      </p:cxnSp>
      <p:cxnSp>
        <p:nvCxnSpPr>
          <p:cNvPr id="2170" name="Google Shape;2170;p171"/>
          <p:cNvCxnSpPr>
            <a:stCxn id="2152" idx="3"/>
            <a:endCxn id="2158" idx="3"/>
          </p:cNvCxnSpPr>
          <p:nvPr/>
        </p:nvCxnSpPr>
        <p:spPr>
          <a:xfrm>
            <a:off x="5988225" y="1989063"/>
            <a:ext cx="726300" cy="0"/>
          </a:xfrm>
          <a:prstGeom prst="straightConnector1">
            <a:avLst/>
          </a:prstGeom>
          <a:noFill/>
          <a:ln cap="flat" cmpd="sng" w="19050">
            <a:solidFill>
              <a:srgbClr val="3F9C35"/>
            </a:solidFill>
            <a:prstDash val="solid"/>
            <a:round/>
            <a:headEnd len="med" w="med" type="none"/>
            <a:tailEnd len="med" w="med" type="triangle"/>
          </a:ln>
        </p:spPr>
      </p:cxnSp>
      <p:cxnSp>
        <p:nvCxnSpPr>
          <p:cNvPr id="2171" name="Google Shape;2171;p171"/>
          <p:cNvCxnSpPr>
            <a:stCxn id="2161" idx="3"/>
            <a:endCxn id="2156" idx="3"/>
          </p:cNvCxnSpPr>
          <p:nvPr/>
        </p:nvCxnSpPr>
        <p:spPr>
          <a:xfrm rot="10800000">
            <a:off x="5988175" y="3306279"/>
            <a:ext cx="7263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Architecture</a:t>
            </a:r>
            <a:endParaRPr/>
          </a:p>
        </p:txBody>
      </p:sp>
      <p:sp>
        <p:nvSpPr>
          <p:cNvPr id="2177" name="Google Shape;2177;p1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78" name="Google Shape;2178;p172"/>
          <p:cNvSpPr txBox="1"/>
          <p:nvPr>
            <p:ph type="title"/>
          </p:nvPr>
        </p:nvSpPr>
        <p:spPr>
          <a:xfrm>
            <a:off x="826650" y="0"/>
            <a:ext cx="7490700" cy="10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SDN packet flows</a:t>
            </a:r>
            <a:endParaRPr/>
          </a:p>
          <a:p>
            <a:pPr indent="0" lvl="0" marL="0" rtl="0" algn="ctr">
              <a:spcBef>
                <a:spcPts val="0"/>
              </a:spcBef>
              <a:spcAft>
                <a:spcPts val="0"/>
              </a:spcAft>
              <a:buNone/>
            </a:pPr>
            <a:r>
              <a:rPr lang="en"/>
              <a:t>container leaving the host</a:t>
            </a:r>
            <a:endParaRPr/>
          </a:p>
        </p:txBody>
      </p:sp>
      <p:sp>
        <p:nvSpPr>
          <p:cNvPr id="2179" name="Google Shape;2179;p172"/>
          <p:cNvSpPr txBox="1"/>
          <p:nvPr/>
        </p:nvSpPr>
        <p:spPr>
          <a:xfrm>
            <a:off x="1669625" y="1904900"/>
            <a:ext cx="4755600" cy="55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Container to Container on Different Hosts</a:t>
            </a:r>
            <a:endParaRPr sz="1800">
              <a:latin typeface="Proxima Nova"/>
              <a:ea typeface="Proxima Nova"/>
              <a:cs typeface="Proxima Nova"/>
              <a:sym typeface="Proxima Nova"/>
            </a:endParaRPr>
          </a:p>
        </p:txBody>
      </p:sp>
      <p:sp>
        <p:nvSpPr>
          <p:cNvPr id="2180" name="Google Shape;2180;p172"/>
          <p:cNvSpPr/>
          <p:nvPr/>
        </p:nvSpPr>
        <p:spPr>
          <a:xfrm>
            <a:off x="1576225" y="2027500"/>
            <a:ext cx="5016900" cy="1211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ourier New"/>
                <a:ea typeface="Courier New"/>
                <a:cs typeface="Courier New"/>
                <a:sym typeface="Courier New"/>
              </a:rPr>
              <a:t>  </a:t>
            </a:r>
            <a:r>
              <a:rPr b="1" lang="en" sz="1200">
                <a:solidFill>
                  <a:schemeClr val="dk1"/>
                </a:solidFill>
                <a:latin typeface="Proxima Nova"/>
                <a:ea typeface="Proxima Nova"/>
                <a:cs typeface="Proxima Nova"/>
                <a:sym typeface="Proxima Nova"/>
              </a:rPr>
              <a:t>NODE 1</a:t>
            </a:r>
            <a:endParaRPr sz="1200">
              <a:solidFill>
                <a:schemeClr val="dk1"/>
              </a:solidFill>
              <a:latin typeface="Proxima Nova"/>
              <a:ea typeface="Proxima Nova"/>
              <a:cs typeface="Proxima Nova"/>
              <a:sym typeface="Proxima Nova"/>
            </a:endParaRPr>
          </a:p>
        </p:txBody>
      </p:sp>
      <p:sp>
        <p:nvSpPr>
          <p:cNvPr id="2181" name="Google Shape;2181;p172"/>
          <p:cNvSpPr/>
          <p:nvPr/>
        </p:nvSpPr>
        <p:spPr>
          <a:xfrm>
            <a:off x="1853436" y="2483650"/>
            <a:ext cx="547200" cy="504600"/>
          </a:xfrm>
          <a:prstGeom prst="rect">
            <a:avLst/>
          </a:prstGeom>
          <a:solidFill>
            <a:srgbClr val="0084D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POD 1</a:t>
            </a:r>
            <a:endParaRPr sz="800">
              <a:solidFill>
                <a:srgbClr val="FFFFFF"/>
              </a:solidFill>
              <a:latin typeface="Proxima Nova"/>
              <a:ea typeface="Proxima Nova"/>
              <a:cs typeface="Proxima Nova"/>
              <a:sym typeface="Proxima Nova"/>
            </a:endParaRPr>
          </a:p>
        </p:txBody>
      </p:sp>
      <p:sp>
        <p:nvSpPr>
          <p:cNvPr id="2182" name="Google Shape;2182;p172"/>
          <p:cNvSpPr/>
          <p:nvPr/>
        </p:nvSpPr>
        <p:spPr>
          <a:xfrm>
            <a:off x="2692791"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veth0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10.1.15.2/24</a:t>
            </a:r>
            <a:endParaRPr sz="700">
              <a:solidFill>
                <a:srgbClr val="FFFFFF"/>
              </a:solidFill>
              <a:latin typeface="Proxima Nova"/>
              <a:ea typeface="Proxima Nova"/>
              <a:cs typeface="Proxima Nova"/>
              <a:sym typeface="Proxima Nova"/>
            </a:endParaRPr>
          </a:p>
        </p:txBody>
      </p:sp>
      <p:sp>
        <p:nvSpPr>
          <p:cNvPr id="2183" name="Google Shape;2183;p172"/>
          <p:cNvSpPr/>
          <p:nvPr/>
        </p:nvSpPr>
        <p:spPr>
          <a:xfrm>
            <a:off x="3767345"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br0</a:t>
            </a:r>
            <a:br>
              <a:rPr lang="en" sz="800">
                <a:solidFill>
                  <a:srgbClr val="FFFFFF"/>
                </a:solidFill>
                <a:latin typeface="Proxima Nova"/>
                <a:ea typeface="Proxima Nova"/>
                <a:cs typeface="Proxima Nova"/>
                <a:sym typeface="Proxima Nova"/>
              </a:rPr>
            </a:br>
            <a:r>
              <a:rPr lang="en" sz="800">
                <a:solidFill>
                  <a:srgbClr val="FFFFFF"/>
                </a:solidFill>
                <a:latin typeface="Proxima Nova"/>
                <a:ea typeface="Proxima Nova"/>
                <a:cs typeface="Proxima Nova"/>
                <a:sym typeface="Proxima Nova"/>
              </a:rPr>
              <a:t>10.1.15.1/24</a:t>
            </a:r>
            <a:endParaRPr sz="700">
              <a:solidFill>
                <a:srgbClr val="FFFFFF"/>
              </a:solidFill>
              <a:latin typeface="Proxima Nova"/>
              <a:ea typeface="Proxima Nova"/>
              <a:cs typeface="Proxima Nova"/>
              <a:sym typeface="Proxima Nova"/>
            </a:endParaRPr>
          </a:p>
        </p:txBody>
      </p:sp>
      <p:sp>
        <p:nvSpPr>
          <p:cNvPr id="2184" name="Google Shape;2184;p172"/>
          <p:cNvSpPr/>
          <p:nvPr/>
        </p:nvSpPr>
        <p:spPr>
          <a:xfrm>
            <a:off x="4841900" y="2563300"/>
            <a:ext cx="782400" cy="345300"/>
          </a:xfrm>
          <a:prstGeom prst="rect">
            <a:avLst/>
          </a:prstGeom>
          <a:solidFill>
            <a:srgbClr val="165D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Proxima Nova"/>
                <a:ea typeface="Proxima Nova"/>
                <a:cs typeface="Proxima Nova"/>
                <a:sym typeface="Proxima Nova"/>
              </a:rPr>
              <a:t>tun0</a:t>
            </a:r>
            <a:endParaRPr sz="700">
              <a:solidFill>
                <a:srgbClr val="FFFFFF"/>
              </a:solidFill>
              <a:latin typeface="Proxima Nova"/>
              <a:ea typeface="Proxima Nova"/>
              <a:cs typeface="Proxima Nova"/>
              <a:sym typeface="Proxima Nova"/>
            </a:endParaRPr>
          </a:p>
        </p:txBody>
      </p:sp>
      <p:sp>
        <p:nvSpPr>
          <p:cNvPr id="2185" name="Google Shape;2185;p172"/>
          <p:cNvSpPr txBox="1"/>
          <p:nvPr/>
        </p:nvSpPr>
        <p:spPr>
          <a:xfrm>
            <a:off x="5747862" y="2805739"/>
            <a:ext cx="8787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latin typeface="Proxima Nova"/>
                <a:ea typeface="Proxima Nova"/>
                <a:cs typeface="Proxima Nova"/>
                <a:sym typeface="Proxima Nova"/>
              </a:rPr>
              <a:t>192.168.0.100</a:t>
            </a:r>
            <a:endParaRPr sz="800">
              <a:latin typeface="Proxima Nova"/>
              <a:ea typeface="Proxima Nova"/>
              <a:cs typeface="Proxima Nova"/>
              <a:sym typeface="Proxima Nova"/>
            </a:endParaRPr>
          </a:p>
        </p:txBody>
      </p:sp>
      <p:sp>
        <p:nvSpPr>
          <p:cNvPr id="2186" name="Google Shape;2186;p172"/>
          <p:cNvSpPr/>
          <p:nvPr/>
        </p:nvSpPr>
        <p:spPr>
          <a:xfrm rot="-5400000">
            <a:off x="6254400" y="2500300"/>
            <a:ext cx="206400" cy="471300"/>
          </a:xfrm>
          <a:prstGeom prst="round2SameRect">
            <a:avLst>
              <a:gd fmla="val 16667" name="adj1"/>
              <a:gd fmla="val 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7" name="Google Shape;2187;p172"/>
          <p:cNvCxnSpPr>
            <a:stCxn id="2184" idx="3"/>
            <a:endCxn id="2186" idx="3"/>
          </p:cNvCxnSpPr>
          <p:nvPr/>
        </p:nvCxnSpPr>
        <p:spPr>
          <a:xfrm>
            <a:off x="5624300" y="2735950"/>
            <a:ext cx="497700" cy="0"/>
          </a:xfrm>
          <a:prstGeom prst="straightConnector1">
            <a:avLst/>
          </a:prstGeom>
          <a:noFill/>
          <a:ln cap="flat" cmpd="sng" w="19050">
            <a:solidFill>
              <a:srgbClr val="3F9C35"/>
            </a:solidFill>
            <a:prstDash val="solid"/>
            <a:round/>
            <a:headEnd len="med" w="med" type="none"/>
            <a:tailEnd len="med" w="med" type="triangle"/>
          </a:ln>
        </p:spPr>
      </p:cxnSp>
      <p:cxnSp>
        <p:nvCxnSpPr>
          <p:cNvPr id="2188" name="Google Shape;2188;p172"/>
          <p:cNvCxnSpPr>
            <a:stCxn id="2181" idx="3"/>
            <a:endCxn id="2182" idx="1"/>
          </p:cNvCxnSpPr>
          <p:nvPr/>
        </p:nvCxnSpPr>
        <p:spPr>
          <a:xfrm>
            <a:off x="2400636"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89" name="Google Shape;2189;p172"/>
          <p:cNvCxnSpPr>
            <a:stCxn id="2182" idx="3"/>
            <a:endCxn id="2183" idx="1"/>
          </p:cNvCxnSpPr>
          <p:nvPr/>
        </p:nvCxnSpPr>
        <p:spPr>
          <a:xfrm>
            <a:off x="3475191" y="2735950"/>
            <a:ext cx="292200" cy="0"/>
          </a:xfrm>
          <a:prstGeom prst="straightConnector1">
            <a:avLst/>
          </a:prstGeom>
          <a:noFill/>
          <a:ln cap="flat" cmpd="sng" w="19050">
            <a:solidFill>
              <a:srgbClr val="3F9C35"/>
            </a:solidFill>
            <a:prstDash val="solid"/>
            <a:round/>
            <a:headEnd len="med" w="med" type="none"/>
            <a:tailEnd len="med" w="med" type="triangle"/>
          </a:ln>
        </p:spPr>
      </p:cxnSp>
      <p:cxnSp>
        <p:nvCxnSpPr>
          <p:cNvPr id="2190" name="Google Shape;2190;p172"/>
          <p:cNvCxnSpPr>
            <a:stCxn id="2183" idx="3"/>
            <a:endCxn id="2184" idx="1"/>
          </p:cNvCxnSpPr>
          <p:nvPr/>
        </p:nvCxnSpPr>
        <p:spPr>
          <a:xfrm>
            <a:off x="4549745" y="2735950"/>
            <a:ext cx="292200" cy="0"/>
          </a:xfrm>
          <a:prstGeom prst="straightConnector1">
            <a:avLst/>
          </a:prstGeom>
          <a:noFill/>
          <a:ln cap="flat" cmpd="sng" w="19050">
            <a:solidFill>
              <a:srgbClr val="3F9C35"/>
            </a:solidFill>
            <a:prstDash val="solid"/>
            <a:round/>
            <a:headEnd len="med" w="med" type="none"/>
            <a:tailEnd len="med" w="med" type="triangle"/>
          </a:ln>
        </p:spPr>
      </p:cxnSp>
      <p:sp>
        <p:nvSpPr>
          <p:cNvPr id="2191" name="Google Shape;2191;p172"/>
          <p:cNvSpPr/>
          <p:nvPr/>
        </p:nvSpPr>
        <p:spPr>
          <a:xfrm>
            <a:off x="7026003" y="2295400"/>
            <a:ext cx="924900" cy="881100"/>
          </a:xfrm>
          <a:prstGeom prst="rect">
            <a:avLst/>
          </a:prstGeom>
          <a:solidFill>
            <a:srgbClr val="5396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Proxima Nova"/>
                <a:ea typeface="Proxima Nova"/>
                <a:cs typeface="Proxima Nova"/>
                <a:sym typeface="Proxima Nova"/>
              </a:rPr>
              <a:t>External</a:t>
            </a:r>
            <a:br>
              <a:rPr lang="en" sz="1200">
                <a:solidFill>
                  <a:srgbClr val="FFFFFF"/>
                </a:solidFill>
                <a:latin typeface="Proxima Nova"/>
                <a:ea typeface="Proxima Nova"/>
                <a:cs typeface="Proxima Nova"/>
                <a:sym typeface="Proxima Nova"/>
              </a:rPr>
            </a:br>
            <a:r>
              <a:rPr lang="en" sz="1200">
                <a:solidFill>
                  <a:srgbClr val="FFFFFF"/>
                </a:solidFill>
                <a:latin typeface="Proxima Nova"/>
                <a:ea typeface="Proxima Nova"/>
                <a:cs typeface="Proxima Nova"/>
                <a:sym typeface="Proxima Nova"/>
              </a:rPr>
              <a:t>Host</a:t>
            </a:r>
            <a:endParaRPr sz="1200">
              <a:solidFill>
                <a:srgbClr val="FFFFFF"/>
              </a:solidFill>
              <a:latin typeface="Proxima Nova"/>
              <a:ea typeface="Proxima Nova"/>
              <a:cs typeface="Proxima Nova"/>
              <a:sym typeface="Proxima Nova"/>
            </a:endParaRPr>
          </a:p>
        </p:txBody>
      </p:sp>
      <p:sp>
        <p:nvSpPr>
          <p:cNvPr id="2192" name="Google Shape;2192;p172"/>
          <p:cNvSpPr txBox="1"/>
          <p:nvPr/>
        </p:nvSpPr>
        <p:spPr>
          <a:xfrm>
            <a:off x="6183674" y="2584618"/>
            <a:ext cx="471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Proxima Nova"/>
                <a:ea typeface="Proxima Nova"/>
                <a:cs typeface="Proxima Nova"/>
                <a:sym typeface="Proxima Nova"/>
              </a:rPr>
              <a:t>eth0</a:t>
            </a:r>
            <a:endParaRPr sz="800">
              <a:solidFill>
                <a:srgbClr val="FFFFFF"/>
              </a:solidFill>
              <a:latin typeface="Proxima Nova"/>
              <a:ea typeface="Proxima Nova"/>
              <a:cs typeface="Proxima Nova"/>
              <a:sym typeface="Proxima Nova"/>
            </a:endParaRPr>
          </a:p>
        </p:txBody>
      </p:sp>
      <p:cxnSp>
        <p:nvCxnSpPr>
          <p:cNvPr id="2193" name="Google Shape;2193;p172"/>
          <p:cNvCxnSpPr>
            <a:endCxn id="2191" idx="1"/>
          </p:cNvCxnSpPr>
          <p:nvPr/>
        </p:nvCxnSpPr>
        <p:spPr>
          <a:xfrm>
            <a:off x="6593103" y="2735950"/>
            <a:ext cx="432900" cy="0"/>
          </a:xfrm>
          <a:prstGeom prst="straightConnector1">
            <a:avLst/>
          </a:prstGeom>
          <a:noFill/>
          <a:ln cap="flat" cmpd="sng" w="19050">
            <a:solidFill>
              <a:srgbClr val="3F9C35"/>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1740" name="Google Shape;1740;p146"/>
          <p:cNvSpPr txBox="1"/>
          <p:nvPr>
            <p:ph type="title"/>
          </p:nvPr>
        </p:nvSpPr>
        <p:spPr>
          <a:xfrm>
            <a:off x="1372575" y="653875"/>
            <a:ext cx="6515100" cy="7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EE0000"/>
                </a:solidFill>
              </a:rPr>
              <a:t>From Top to Bottom </a:t>
            </a:r>
            <a:endParaRPr>
              <a:solidFill>
                <a:srgbClr val="EE0000"/>
              </a:solidFil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741" name="Google Shape;1741;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rPr lang="en"/>
              <a:t>OPENSHIFT NETWORKING | </a:t>
            </a:r>
            <a:r>
              <a:rPr lang="en">
                <a:solidFill>
                  <a:schemeClr val="dk1"/>
                </a:solidFill>
              </a:rPr>
              <a:t>Architecture design</a:t>
            </a:r>
            <a:endParaRPr/>
          </a:p>
        </p:txBody>
      </p:sp>
      <p:pic>
        <p:nvPicPr>
          <p:cNvPr id="1742" name="Google Shape;1742;p146"/>
          <p:cNvPicPr preferRelativeResize="0"/>
          <p:nvPr/>
        </p:nvPicPr>
        <p:blipFill>
          <a:blip r:embed="rId3">
            <a:alphaModFix/>
          </a:blip>
          <a:stretch>
            <a:fillRect/>
          </a:stretch>
        </p:blipFill>
        <p:spPr>
          <a:xfrm>
            <a:off x="1395150" y="1059775"/>
            <a:ext cx="6032200" cy="3459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7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99" name="Google Shape;2199;p17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OVN</a:t>
            </a:r>
            <a:endParaRPr/>
          </a:p>
        </p:txBody>
      </p:sp>
      <p:sp>
        <p:nvSpPr>
          <p:cNvPr id="2200" name="Google Shape;2200;p173"/>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Kubernetes-native networking solution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74"/>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06" name="Google Shape;2206;p174"/>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OVN Cluster Architecture</a:t>
            </a:r>
            <a:endParaRPr b="1" sz="2300">
              <a:latin typeface="Overpass"/>
              <a:ea typeface="Overpass"/>
              <a:cs typeface="Overpass"/>
              <a:sym typeface="Overpass"/>
            </a:endParaRPr>
          </a:p>
        </p:txBody>
      </p:sp>
      <p:sp>
        <p:nvSpPr>
          <p:cNvPr id="2207" name="Google Shape;2207;p174"/>
          <p:cNvSpPr/>
          <p:nvPr/>
        </p:nvSpPr>
        <p:spPr>
          <a:xfrm>
            <a:off x="653794" y="7047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8" name="Google Shape;2208;p174"/>
          <p:cNvSpPr/>
          <p:nvPr/>
        </p:nvSpPr>
        <p:spPr>
          <a:xfrm>
            <a:off x="882394" y="9333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9" name="Google Shape;2209;p174"/>
          <p:cNvSpPr/>
          <p:nvPr/>
        </p:nvSpPr>
        <p:spPr>
          <a:xfrm>
            <a:off x="1110994" y="11619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0" name="Google Shape;2210;p174"/>
          <p:cNvSpPr txBox="1"/>
          <p:nvPr/>
        </p:nvSpPr>
        <p:spPr>
          <a:xfrm>
            <a:off x="1823124" y="2672900"/>
            <a:ext cx="1136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Control Plane</a:t>
            </a:r>
            <a:endParaRPr sz="1100">
              <a:latin typeface="Overpass Light"/>
              <a:ea typeface="Overpass Light"/>
              <a:cs typeface="Overpass Light"/>
              <a:sym typeface="Overpass Light"/>
            </a:endParaRPr>
          </a:p>
        </p:txBody>
      </p:sp>
      <p:sp>
        <p:nvSpPr>
          <p:cNvPr id="2211" name="Google Shape;2211;p174"/>
          <p:cNvSpPr/>
          <p:nvPr/>
        </p:nvSpPr>
        <p:spPr>
          <a:xfrm>
            <a:off x="128866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databases/</a:t>
            </a:r>
            <a:endParaRPr sz="1100"/>
          </a:p>
          <a:p>
            <a:pPr indent="0" lvl="0" marL="0" rtl="0" algn="ctr">
              <a:spcBef>
                <a:spcPts val="0"/>
              </a:spcBef>
              <a:spcAft>
                <a:spcPts val="0"/>
              </a:spcAft>
              <a:buNone/>
            </a:pPr>
            <a:r>
              <a:rPr lang="en" sz="1100"/>
              <a:t>daemons</a:t>
            </a:r>
            <a:endParaRPr sz="1100"/>
          </a:p>
        </p:txBody>
      </p:sp>
      <p:sp>
        <p:nvSpPr>
          <p:cNvPr id="2212" name="Google Shape;2212;p174"/>
          <p:cNvSpPr/>
          <p:nvPr/>
        </p:nvSpPr>
        <p:spPr>
          <a:xfrm>
            <a:off x="2488819" y="13851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OpenShift</a:t>
            </a:r>
            <a:endParaRPr sz="1100"/>
          </a:p>
          <a:p>
            <a:pPr indent="0" lvl="0" marL="0" rtl="0" algn="ctr">
              <a:spcBef>
                <a:spcPts val="0"/>
              </a:spcBef>
              <a:spcAft>
                <a:spcPts val="0"/>
              </a:spcAft>
              <a:buNone/>
            </a:pPr>
            <a:r>
              <a:rPr lang="en" sz="1100"/>
              <a:t>control plane</a:t>
            </a:r>
            <a:endParaRPr sz="1100"/>
          </a:p>
        </p:txBody>
      </p:sp>
      <p:sp>
        <p:nvSpPr>
          <p:cNvPr id="2213" name="Google Shape;2213;p174"/>
          <p:cNvSpPr/>
          <p:nvPr/>
        </p:nvSpPr>
        <p:spPr>
          <a:xfrm>
            <a:off x="1823119" y="2256413"/>
            <a:ext cx="11364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214" name="Google Shape;2214;p174"/>
          <p:cNvSpPr/>
          <p:nvPr/>
        </p:nvSpPr>
        <p:spPr>
          <a:xfrm>
            <a:off x="4844794" y="21144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5" name="Google Shape;2215;p174"/>
          <p:cNvSpPr/>
          <p:nvPr/>
        </p:nvSpPr>
        <p:spPr>
          <a:xfrm>
            <a:off x="5073394" y="23430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6" name="Google Shape;2216;p174"/>
          <p:cNvSpPr/>
          <p:nvPr/>
        </p:nvSpPr>
        <p:spPr>
          <a:xfrm>
            <a:off x="5301994" y="2571694"/>
            <a:ext cx="2560500" cy="1818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17" name="Google Shape;2217;p174"/>
          <p:cNvSpPr txBox="1"/>
          <p:nvPr/>
        </p:nvSpPr>
        <p:spPr>
          <a:xfrm>
            <a:off x="6079244" y="4082600"/>
            <a:ext cx="10812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Worker Nodes</a:t>
            </a:r>
            <a:endParaRPr sz="1100">
              <a:latin typeface="Overpass Light"/>
              <a:ea typeface="Overpass Light"/>
              <a:cs typeface="Overpass Light"/>
              <a:sym typeface="Overpass Light"/>
            </a:endParaRPr>
          </a:p>
        </p:txBody>
      </p:sp>
      <p:sp>
        <p:nvSpPr>
          <p:cNvPr id="2218" name="Google Shape;2218;p174"/>
          <p:cNvSpPr/>
          <p:nvPr/>
        </p:nvSpPr>
        <p:spPr>
          <a:xfrm>
            <a:off x="547966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Open vSwitch</a:t>
            </a:r>
            <a:endParaRPr sz="1100"/>
          </a:p>
          <a:p>
            <a:pPr indent="0" lvl="0" marL="0" rtl="0" algn="ctr">
              <a:spcBef>
                <a:spcPts val="0"/>
              </a:spcBef>
              <a:spcAft>
                <a:spcPts val="0"/>
              </a:spcAft>
              <a:buNone/>
            </a:pPr>
            <a:r>
              <a:rPr lang="en" sz="1100"/>
              <a:t>(OVS)</a:t>
            </a:r>
            <a:endParaRPr sz="1100"/>
          </a:p>
        </p:txBody>
      </p:sp>
      <p:sp>
        <p:nvSpPr>
          <p:cNvPr id="2219" name="Google Shape;2219;p174"/>
          <p:cNvSpPr/>
          <p:nvPr/>
        </p:nvSpPr>
        <p:spPr>
          <a:xfrm>
            <a:off x="6679819" y="27948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node</a:t>
            </a:r>
            <a:endParaRPr sz="1100"/>
          </a:p>
          <a:p>
            <a:pPr indent="0" lvl="0" marL="0" rtl="0" algn="ctr">
              <a:spcBef>
                <a:spcPts val="0"/>
              </a:spcBef>
              <a:spcAft>
                <a:spcPts val="0"/>
              </a:spcAft>
              <a:buNone/>
            </a:pPr>
            <a:r>
              <a:rPr lang="en" sz="1100"/>
              <a:t>components</a:t>
            </a:r>
            <a:endParaRPr sz="1100"/>
          </a:p>
        </p:txBody>
      </p:sp>
      <p:sp>
        <p:nvSpPr>
          <p:cNvPr id="2220" name="Google Shape;2220;p174"/>
          <p:cNvSpPr/>
          <p:nvPr/>
        </p:nvSpPr>
        <p:spPr>
          <a:xfrm>
            <a:off x="5479669" y="3628238"/>
            <a:ext cx="10812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t>ovn-kubernetes</a:t>
            </a:r>
            <a:endParaRPr sz="1000"/>
          </a:p>
          <a:p>
            <a:pPr indent="0" lvl="0" marL="0" rtl="0" algn="ctr">
              <a:spcBef>
                <a:spcPts val="0"/>
              </a:spcBef>
              <a:spcAft>
                <a:spcPts val="0"/>
              </a:spcAft>
              <a:buNone/>
            </a:pPr>
            <a:r>
              <a:rPr lang="en" sz="1000"/>
              <a:t>node</a:t>
            </a:r>
            <a:endParaRPr sz="1000"/>
          </a:p>
        </p:txBody>
      </p:sp>
      <p:sp>
        <p:nvSpPr>
          <p:cNvPr id="2221" name="Google Shape;2221;p174"/>
          <p:cNvSpPr/>
          <p:nvPr/>
        </p:nvSpPr>
        <p:spPr>
          <a:xfrm>
            <a:off x="6679819" y="3628238"/>
            <a:ext cx="962100" cy="41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 and</a:t>
            </a:r>
            <a:endParaRPr sz="1100"/>
          </a:p>
          <a:p>
            <a:pPr indent="0" lvl="0" marL="0" rtl="0" algn="ctr">
              <a:spcBef>
                <a:spcPts val="0"/>
              </a:spcBef>
              <a:spcAft>
                <a:spcPts val="0"/>
              </a:spcAft>
              <a:buNone/>
            </a:pPr>
            <a:r>
              <a:rPr lang="en" sz="1100"/>
              <a:t>CRI-O</a:t>
            </a:r>
            <a:endParaRPr sz="1100"/>
          </a:p>
        </p:txBody>
      </p:sp>
      <p:sp>
        <p:nvSpPr>
          <p:cNvPr id="2222" name="Google Shape;2222;p174"/>
          <p:cNvSpPr txBox="1"/>
          <p:nvPr/>
        </p:nvSpPr>
        <p:spPr>
          <a:xfrm>
            <a:off x="4052250" y="426100"/>
            <a:ext cx="5082900" cy="126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Project:</a:t>
            </a:r>
            <a:endParaRPr b="1">
              <a:solidFill>
                <a:srgbClr val="000000"/>
              </a:solidFill>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 Open Virtual Network</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OVN is a network virtualization platform based on Open vSwitch (OVS)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Originally part of the OVS project, now a Linux Foundation project</a:t>
            </a:r>
            <a:endParaRPr sz="1600">
              <a:solidFill>
                <a:srgbClr val="000000"/>
              </a:solidFill>
              <a:latin typeface="Overpass Light"/>
              <a:ea typeface="Overpass Light"/>
              <a:cs typeface="Overpass Light"/>
              <a:sym typeface="Overpass Light"/>
            </a:endParaRPr>
          </a:p>
        </p:txBody>
      </p:sp>
      <p:sp>
        <p:nvSpPr>
          <p:cNvPr id="2223" name="Google Shape;2223;p174"/>
          <p:cNvSpPr txBox="1"/>
          <p:nvPr/>
        </p:nvSpPr>
        <p:spPr>
          <a:xfrm>
            <a:off x="772575" y="3803400"/>
            <a:ext cx="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
        <p:nvSpPr>
          <p:cNvPr id="2224" name="Google Shape;2224;p174"/>
          <p:cNvSpPr txBox="1"/>
          <p:nvPr/>
        </p:nvSpPr>
        <p:spPr>
          <a:xfrm>
            <a:off x="762000" y="3048000"/>
            <a:ext cx="3763800" cy="129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n">
                <a:solidFill>
                  <a:schemeClr val="dk1"/>
                </a:solidFill>
                <a:latin typeface="Overpass"/>
                <a:ea typeface="Overpass"/>
                <a:cs typeface="Overpass"/>
                <a:sym typeface="Overpass"/>
              </a:rPr>
              <a:t>Features:</a:t>
            </a:r>
            <a:endParaRPr b="1">
              <a:solidFill>
                <a:schemeClr val="dk1"/>
              </a:solidFill>
              <a:latin typeface="Overpass"/>
              <a:ea typeface="Overpass"/>
              <a:cs typeface="Overpass"/>
              <a:sym typeface="Overpass"/>
            </a:endParaRPr>
          </a:p>
          <a:p>
            <a:pPr indent="-292100" lvl="0" marL="457200" rtl="0" algn="l">
              <a:lnSpc>
                <a:spcPct val="100000"/>
              </a:lnSpc>
              <a:spcBef>
                <a:spcPts val="100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Manages overlays and physical network connectivity</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Flexible security policies (ACLs)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Distributed L3 routing, IPv4 and IPv6, L2/L3 Gateways</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Native support for NAT, load balancing, DHCP and RA</a:t>
            </a:r>
            <a:endParaRPr sz="1000">
              <a:solidFill>
                <a:schemeClr val="dk1"/>
              </a:solidFill>
              <a:latin typeface="Overpass Light"/>
              <a:ea typeface="Overpass Light"/>
              <a:cs typeface="Overpass Light"/>
              <a:sym typeface="Overpass Light"/>
            </a:endParaRPr>
          </a:p>
          <a:p>
            <a:pPr indent="-292100" lvl="0" marL="457200" rtl="0" algn="l">
              <a:lnSpc>
                <a:spcPct val="100000"/>
              </a:lnSpc>
              <a:spcBef>
                <a:spcPts val="0"/>
              </a:spcBef>
              <a:spcAft>
                <a:spcPts val="0"/>
              </a:spcAft>
              <a:buClr>
                <a:schemeClr val="dk1"/>
              </a:buClr>
              <a:buSzPts val="1000"/>
              <a:buFont typeface="Overpass Light"/>
              <a:buChar char="-"/>
            </a:pPr>
            <a:r>
              <a:rPr lang="en" sz="1000">
                <a:solidFill>
                  <a:schemeClr val="dk1"/>
                </a:solidFill>
                <a:latin typeface="Overpass Light"/>
                <a:ea typeface="Overpass Light"/>
                <a:cs typeface="Overpass Light"/>
                <a:sym typeface="Overpass Light"/>
              </a:rPr>
              <a:t>Works with Linux, DPDK, and Hyper-V</a:t>
            </a:r>
            <a:endParaRPr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75"/>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0" name="Google Shape;2230;p175"/>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Control Plane Architecture</a:t>
            </a:r>
            <a:endParaRPr b="1" sz="2300">
              <a:latin typeface="Overpass"/>
              <a:ea typeface="Overpass"/>
              <a:cs typeface="Overpass"/>
              <a:sym typeface="Overpass"/>
            </a:endParaRPr>
          </a:p>
        </p:txBody>
      </p:sp>
      <p:sp>
        <p:nvSpPr>
          <p:cNvPr id="2231" name="Google Shape;2231;p175"/>
          <p:cNvSpPr/>
          <p:nvPr/>
        </p:nvSpPr>
        <p:spPr>
          <a:xfrm>
            <a:off x="615694" y="1009594"/>
            <a:ext cx="3543000" cy="3819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175"/>
          <p:cNvSpPr/>
          <p:nvPr/>
        </p:nvSpPr>
        <p:spPr>
          <a:xfrm>
            <a:off x="2888531" y="2307619"/>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Northbound DB</a:t>
            </a:r>
            <a:endParaRPr sz="1100"/>
          </a:p>
        </p:txBody>
      </p:sp>
      <p:sp>
        <p:nvSpPr>
          <p:cNvPr id="2233" name="Google Shape;2233;p175"/>
          <p:cNvSpPr/>
          <p:nvPr/>
        </p:nvSpPr>
        <p:spPr>
          <a:xfrm>
            <a:off x="2888531" y="3261047"/>
            <a:ext cx="962100" cy="4164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ovn-northd</a:t>
            </a:r>
            <a:endParaRPr sz="1100"/>
          </a:p>
        </p:txBody>
      </p:sp>
      <p:sp>
        <p:nvSpPr>
          <p:cNvPr id="2234" name="Google Shape;2234;p175"/>
          <p:cNvSpPr/>
          <p:nvPr/>
        </p:nvSpPr>
        <p:spPr>
          <a:xfrm>
            <a:off x="2888531" y="3904875"/>
            <a:ext cx="962100" cy="689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a:t>
            </a:r>
            <a:endParaRPr sz="1100"/>
          </a:p>
          <a:p>
            <a:pPr indent="0" lvl="0" marL="0" rtl="0" algn="ctr">
              <a:spcBef>
                <a:spcPts val="0"/>
              </a:spcBef>
              <a:spcAft>
                <a:spcPts val="0"/>
              </a:spcAft>
              <a:buNone/>
            </a:pPr>
            <a:r>
              <a:rPr lang="en" sz="1100"/>
              <a:t>Southbound DB</a:t>
            </a:r>
            <a:endParaRPr sz="1100"/>
          </a:p>
        </p:txBody>
      </p:sp>
      <p:cxnSp>
        <p:nvCxnSpPr>
          <p:cNvPr id="2235" name="Google Shape;2235;p175"/>
          <p:cNvCxnSpPr>
            <a:stCxn id="2232" idx="2"/>
            <a:endCxn id="2233" idx="0"/>
          </p:cNvCxnSpPr>
          <p:nvPr/>
        </p:nvCxnSpPr>
        <p:spPr>
          <a:xfrm>
            <a:off x="3369581" y="2997019"/>
            <a:ext cx="0" cy="264000"/>
          </a:xfrm>
          <a:prstGeom prst="straightConnector1">
            <a:avLst/>
          </a:prstGeom>
          <a:noFill/>
          <a:ln cap="flat" cmpd="sng" w="9525">
            <a:solidFill>
              <a:schemeClr val="dk2"/>
            </a:solidFill>
            <a:prstDash val="solid"/>
            <a:round/>
            <a:headEnd len="med" w="med" type="none"/>
            <a:tailEnd len="med" w="med" type="triangle"/>
          </a:ln>
        </p:spPr>
      </p:cxnSp>
      <p:cxnSp>
        <p:nvCxnSpPr>
          <p:cNvPr id="2236" name="Google Shape;2236;p175"/>
          <p:cNvCxnSpPr>
            <a:stCxn id="2233" idx="2"/>
            <a:endCxn id="2234" idx="0"/>
          </p:cNvCxnSpPr>
          <p:nvPr/>
        </p:nvCxnSpPr>
        <p:spPr>
          <a:xfrm>
            <a:off x="3369581" y="3677447"/>
            <a:ext cx="0" cy="227400"/>
          </a:xfrm>
          <a:prstGeom prst="straightConnector1">
            <a:avLst/>
          </a:prstGeom>
          <a:noFill/>
          <a:ln cap="flat" cmpd="sng" w="9525">
            <a:solidFill>
              <a:schemeClr val="dk2"/>
            </a:solidFill>
            <a:prstDash val="solid"/>
            <a:round/>
            <a:headEnd len="med" w="med" type="none"/>
            <a:tailEnd len="med" w="med" type="triangle"/>
          </a:ln>
        </p:spPr>
      </p:cxnSp>
      <p:cxnSp>
        <p:nvCxnSpPr>
          <p:cNvPr id="2237" name="Google Shape;2237;p175"/>
          <p:cNvCxnSpPr>
            <a:stCxn id="2238" idx="2"/>
            <a:endCxn id="2232" idx="0"/>
          </p:cNvCxnSpPr>
          <p:nvPr/>
        </p:nvCxnSpPr>
        <p:spPr>
          <a:xfrm>
            <a:off x="3369581" y="2043319"/>
            <a:ext cx="0" cy="264300"/>
          </a:xfrm>
          <a:prstGeom prst="straightConnector1">
            <a:avLst/>
          </a:prstGeom>
          <a:noFill/>
          <a:ln cap="flat" cmpd="sng" w="9525">
            <a:solidFill>
              <a:schemeClr val="dk2"/>
            </a:solidFill>
            <a:prstDash val="solid"/>
            <a:round/>
            <a:headEnd len="med" w="med" type="none"/>
            <a:tailEnd len="med" w="med" type="triangle"/>
          </a:ln>
        </p:spPr>
      </p:cxnSp>
      <p:sp>
        <p:nvSpPr>
          <p:cNvPr id="2239" name="Google Shape;2239;p175"/>
          <p:cNvSpPr/>
          <p:nvPr/>
        </p:nvSpPr>
        <p:spPr>
          <a:xfrm>
            <a:off x="977213" y="131548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Kubernetes</a:t>
            </a:r>
            <a:endParaRPr sz="1100"/>
          </a:p>
          <a:p>
            <a:pPr indent="0" lvl="0" marL="0" rtl="0" algn="ctr">
              <a:spcBef>
                <a:spcPts val="0"/>
              </a:spcBef>
              <a:spcAft>
                <a:spcPts val="0"/>
              </a:spcAft>
              <a:buNone/>
            </a:pPr>
            <a:r>
              <a:rPr lang="en" sz="1100"/>
              <a:t>apiserver</a:t>
            </a:r>
            <a:endParaRPr sz="1100"/>
          </a:p>
        </p:txBody>
      </p:sp>
      <p:cxnSp>
        <p:nvCxnSpPr>
          <p:cNvPr id="2240" name="Google Shape;2240;p175"/>
          <p:cNvCxnSpPr>
            <a:stCxn id="2239" idx="3"/>
            <a:endCxn id="2238" idx="1"/>
          </p:cNvCxnSpPr>
          <p:nvPr/>
        </p:nvCxnSpPr>
        <p:spPr>
          <a:xfrm>
            <a:off x="2113613" y="1679531"/>
            <a:ext cx="687900" cy="0"/>
          </a:xfrm>
          <a:prstGeom prst="straightConnector1">
            <a:avLst/>
          </a:prstGeom>
          <a:noFill/>
          <a:ln cap="flat" cmpd="sng" w="9525">
            <a:solidFill>
              <a:schemeClr val="dk2"/>
            </a:solidFill>
            <a:prstDash val="solid"/>
            <a:round/>
            <a:headEnd len="med" w="med" type="triangle"/>
            <a:tailEnd len="med" w="med" type="triangle"/>
          </a:ln>
        </p:spPr>
      </p:cxnSp>
      <p:sp>
        <p:nvSpPr>
          <p:cNvPr id="2241" name="Google Shape;2241;p175"/>
          <p:cNvSpPr/>
          <p:nvPr/>
        </p:nvSpPr>
        <p:spPr>
          <a:xfrm>
            <a:off x="977213" y="25156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Cluster Network Operator</a:t>
            </a:r>
            <a:endParaRPr sz="1100"/>
          </a:p>
        </p:txBody>
      </p:sp>
      <p:cxnSp>
        <p:nvCxnSpPr>
          <p:cNvPr id="2242" name="Google Shape;2242;p175"/>
          <p:cNvCxnSpPr>
            <a:stCxn id="2241" idx="3"/>
            <a:endCxn id="2238" idx="1"/>
          </p:cNvCxnSpPr>
          <p:nvPr/>
        </p:nvCxnSpPr>
        <p:spPr>
          <a:xfrm flipH="1" rot="10800000">
            <a:off x="2113613" y="1679381"/>
            <a:ext cx="687900" cy="1200300"/>
          </a:xfrm>
          <a:prstGeom prst="straightConnector1">
            <a:avLst/>
          </a:prstGeom>
          <a:noFill/>
          <a:ln cap="flat" cmpd="sng" w="9525">
            <a:solidFill>
              <a:schemeClr val="dk2"/>
            </a:solidFill>
            <a:prstDash val="solid"/>
            <a:round/>
            <a:headEnd len="med" w="med" type="none"/>
            <a:tailEnd len="med" w="med" type="triangle"/>
          </a:ln>
        </p:spPr>
      </p:cxnSp>
      <p:cxnSp>
        <p:nvCxnSpPr>
          <p:cNvPr id="2243" name="Google Shape;2243;p175"/>
          <p:cNvCxnSpPr>
            <a:endCxn id="2239" idx="2"/>
          </p:cNvCxnSpPr>
          <p:nvPr/>
        </p:nvCxnSpPr>
        <p:spPr>
          <a:xfrm rot="10800000">
            <a:off x="1545413" y="2043581"/>
            <a:ext cx="0" cy="471900"/>
          </a:xfrm>
          <a:prstGeom prst="straightConnector1">
            <a:avLst/>
          </a:prstGeom>
          <a:noFill/>
          <a:ln cap="flat" cmpd="sng" w="9525">
            <a:solidFill>
              <a:schemeClr val="dk2"/>
            </a:solidFill>
            <a:prstDash val="solid"/>
            <a:round/>
            <a:headEnd len="med" w="med" type="stealth"/>
            <a:tailEnd len="med" w="med" type="triangle"/>
          </a:ln>
        </p:spPr>
      </p:cxnSp>
      <p:cxnSp>
        <p:nvCxnSpPr>
          <p:cNvPr id="2244" name="Google Shape;2244;p175"/>
          <p:cNvCxnSpPr>
            <a:stCxn id="2234" idx="3"/>
          </p:cNvCxnSpPr>
          <p:nvPr/>
        </p:nvCxnSpPr>
        <p:spPr>
          <a:xfrm flipH="1" rot="10800000">
            <a:off x="3850631" y="4245675"/>
            <a:ext cx="656400" cy="3900"/>
          </a:xfrm>
          <a:prstGeom prst="straightConnector1">
            <a:avLst/>
          </a:prstGeom>
          <a:noFill/>
          <a:ln cap="flat" cmpd="sng" w="9525">
            <a:solidFill>
              <a:schemeClr val="dk2"/>
            </a:solidFill>
            <a:prstDash val="solid"/>
            <a:round/>
            <a:headEnd len="med" w="med" type="none"/>
            <a:tailEnd len="med" w="med" type="triangle"/>
          </a:ln>
        </p:spPr>
      </p:cxnSp>
      <p:sp>
        <p:nvSpPr>
          <p:cNvPr id="2245" name="Google Shape;2245;p175"/>
          <p:cNvSpPr txBox="1"/>
          <p:nvPr/>
        </p:nvSpPr>
        <p:spPr>
          <a:xfrm>
            <a:off x="4480350" y="4093313"/>
            <a:ext cx="548700" cy="308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Nodes</a:t>
            </a:r>
            <a:endParaRPr sz="1100">
              <a:latin typeface="Overpass Light"/>
              <a:ea typeface="Overpass Light"/>
              <a:cs typeface="Overpass Light"/>
              <a:sym typeface="Overpass Light"/>
            </a:endParaRPr>
          </a:p>
        </p:txBody>
      </p:sp>
      <p:sp>
        <p:nvSpPr>
          <p:cNvPr id="2246" name="Google Shape;2246;p175"/>
          <p:cNvSpPr/>
          <p:nvPr/>
        </p:nvSpPr>
        <p:spPr>
          <a:xfrm>
            <a:off x="2824475" y="1310800"/>
            <a:ext cx="1191300" cy="7281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master</a:t>
            </a:r>
            <a:endParaRPr sz="1100"/>
          </a:p>
        </p:txBody>
      </p:sp>
      <p:sp>
        <p:nvSpPr>
          <p:cNvPr id="2247" name="Google Shape;2247;p175"/>
          <p:cNvSpPr txBox="1"/>
          <p:nvPr/>
        </p:nvSpPr>
        <p:spPr>
          <a:xfrm>
            <a:off x="4567400" y="734125"/>
            <a:ext cx="44400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master</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Deployment created by Cluster Network Operator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elect a leader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Kubernetes API is the single source of truth</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cluster events (Pods, Namespaces, Services, Endpoints, NetworkPolicy)</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Translates cluster events to OVN logical network elements (logical switches, ACLs, logical routers, switch ports)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Handles all required IPAM</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Updates OVN Northbound database based on Kube API state</a:t>
            </a:r>
            <a:endParaRPr sz="1000">
              <a:solidFill>
                <a:srgbClr val="000000"/>
              </a:solidFill>
              <a:latin typeface="Overpass Light"/>
              <a:ea typeface="Overpass Light"/>
              <a:cs typeface="Overpass Light"/>
              <a:sym typeface="Overpass Light"/>
            </a:endParaRPr>
          </a:p>
          <a:p>
            <a:pPr indent="-228600" lvl="0" marL="400050" rtl="0" algn="l">
              <a:lnSpc>
                <a:spcPct val="100000"/>
              </a:lnSpc>
              <a:spcBef>
                <a:spcPts val="1000"/>
              </a:spcBef>
              <a:spcAft>
                <a:spcPts val="0"/>
              </a:spcAft>
              <a:buNone/>
            </a:pPr>
            <a:r>
              <a:t/>
            </a:r>
            <a:endParaRPr sz="1600">
              <a:solidFill>
                <a:srgbClr val="000000"/>
              </a:solidFill>
              <a:latin typeface="Overpass Light"/>
              <a:ea typeface="Overpass Light"/>
              <a:cs typeface="Overpass Light"/>
              <a:sym typeface="Overpass Light"/>
            </a:endParaRPr>
          </a:p>
        </p:txBody>
      </p:sp>
      <p:sp>
        <p:nvSpPr>
          <p:cNvPr id="2248" name="Google Shape;2248;p175"/>
          <p:cNvSpPr txBox="1"/>
          <p:nvPr/>
        </p:nvSpPr>
        <p:spPr>
          <a:xfrm>
            <a:off x="4567400" y="2686925"/>
            <a:ext cx="4392600" cy="2045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vn-northd</a:t>
            </a:r>
            <a:endParaRPr b="1">
              <a:latin typeface="Overpass"/>
              <a:ea typeface="Overpass"/>
              <a:cs typeface="Overpass"/>
              <a:sym typeface="Overpass"/>
            </a:endParaRPr>
          </a:p>
          <a:p>
            <a:pPr indent="-292100" lvl="0" marL="457200" rtl="0" algn="l">
              <a:lnSpc>
                <a:spcPct val="100000"/>
              </a:lnSpc>
              <a:spcBef>
                <a:spcPts val="100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Multiple instances managed by ovn-kubernetes master</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Listens for Northbound DB changes</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Decomposes logical network elements into OVN pipeline and populates the Southbound DB</a:t>
            </a:r>
            <a:endParaRPr sz="1000">
              <a:latin typeface="Overpass Light"/>
              <a:ea typeface="Overpass Light"/>
              <a:cs typeface="Overpass Light"/>
              <a:sym typeface="Overpass Light"/>
            </a:endParaRPr>
          </a:p>
          <a:p>
            <a:pPr indent="-292100" lvl="0" marL="457200" rtl="0" algn="l">
              <a:lnSpc>
                <a:spcPct val="100000"/>
              </a:lnSpc>
              <a:spcBef>
                <a:spcPts val="0"/>
              </a:spcBef>
              <a:spcAft>
                <a:spcPts val="0"/>
              </a:spcAft>
              <a:buClr>
                <a:srgbClr val="000000"/>
              </a:buClr>
              <a:buSzPts val="1000"/>
              <a:buFont typeface="Overpass Light"/>
              <a:buChar char="-"/>
            </a:pPr>
            <a:r>
              <a:rPr lang="en" sz="1000">
                <a:solidFill>
                  <a:srgbClr val="000000"/>
                </a:solidFill>
                <a:latin typeface="Overpass Light"/>
                <a:ea typeface="Overpass Light"/>
                <a:cs typeface="Overpass Light"/>
                <a:sym typeface="Overpass Light"/>
              </a:rPr>
              <a:t>Keeps no state itself (eg "cattle")</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176"/>
          <p:cNvSpPr/>
          <p:nvPr/>
        </p:nvSpPr>
        <p:spPr>
          <a:xfrm>
            <a:off x="4337300" y="3999200"/>
            <a:ext cx="1169208" cy="728136"/>
          </a:xfrm>
          <a:prstGeom prst="cloud">
            <a:avLst/>
          </a:prstGeom>
          <a:solidFill>
            <a:srgbClr val="D5A6B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t>Cluster /other networks</a:t>
            </a:r>
            <a:endParaRPr sz="900"/>
          </a:p>
        </p:txBody>
      </p:sp>
      <p:sp>
        <p:nvSpPr>
          <p:cNvPr id="2254" name="Google Shape;2254;p176"/>
          <p:cNvSpPr txBox="1"/>
          <p:nvPr>
            <p:ph idx="12" type="sldNum"/>
          </p:nvPr>
        </p:nvSpPr>
        <p:spPr>
          <a:xfrm>
            <a:off x="122311" y="4689575"/>
            <a:ext cx="411600" cy="8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55" name="Google Shape;2255;p176"/>
          <p:cNvSpPr txBox="1"/>
          <p:nvPr/>
        </p:nvSpPr>
        <p:spPr>
          <a:xfrm>
            <a:off x="387563" y="93638"/>
            <a:ext cx="6634500" cy="48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3000"/>
              </a:spcAft>
              <a:buNone/>
            </a:pPr>
            <a:r>
              <a:rPr b="1" lang="en" sz="2300">
                <a:solidFill>
                  <a:srgbClr val="EE0000"/>
                </a:solidFill>
                <a:latin typeface="Overpass"/>
                <a:ea typeface="Overpass"/>
                <a:cs typeface="Overpass"/>
                <a:sym typeface="Overpass"/>
              </a:rPr>
              <a:t>Worker Node Architecture</a:t>
            </a:r>
            <a:endParaRPr b="1" sz="2300">
              <a:latin typeface="Overpass"/>
              <a:ea typeface="Overpass"/>
              <a:cs typeface="Overpass"/>
              <a:sym typeface="Overpass"/>
            </a:endParaRPr>
          </a:p>
        </p:txBody>
      </p:sp>
      <p:sp>
        <p:nvSpPr>
          <p:cNvPr id="2256" name="Google Shape;2256;p176"/>
          <p:cNvSpPr/>
          <p:nvPr/>
        </p:nvSpPr>
        <p:spPr>
          <a:xfrm>
            <a:off x="615694" y="1621069"/>
            <a:ext cx="3543000" cy="3208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57" name="Google Shape;2257;p176"/>
          <p:cNvSpPr/>
          <p:nvPr/>
        </p:nvSpPr>
        <p:spPr>
          <a:xfrm>
            <a:off x="870469" y="2990719"/>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ovn-kubernetes</a:t>
            </a:r>
            <a:endParaRPr sz="1100"/>
          </a:p>
          <a:p>
            <a:pPr indent="0" lvl="0" marL="0" rtl="0" algn="ctr">
              <a:spcBef>
                <a:spcPts val="0"/>
              </a:spcBef>
              <a:spcAft>
                <a:spcPts val="0"/>
              </a:spcAft>
              <a:buNone/>
            </a:pPr>
            <a:r>
              <a:rPr lang="en" sz="1100"/>
              <a:t>node</a:t>
            </a:r>
            <a:endParaRPr sz="1100"/>
          </a:p>
        </p:txBody>
      </p:sp>
      <p:sp>
        <p:nvSpPr>
          <p:cNvPr id="2258" name="Google Shape;2258;p176"/>
          <p:cNvSpPr/>
          <p:nvPr/>
        </p:nvSpPr>
        <p:spPr>
          <a:xfrm>
            <a:off x="870469" y="1944131"/>
            <a:ext cx="1136400" cy="72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kubelet/</a:t>
            </a:r>
            <a:endParaRPr sz="1100"/>
          </a:p>
          <a:p>
            <a:pPr indent="0" lvl="0" marL="0" rtl="0" algn="ctr">
              <a:spcBef>
                <a:spcPts val="0"/>
              </a:spcBef>
              <a:spcAft>
                <a:spcPts val="0"/>
              </a:spcAft>
              <a:buNone/>
            </a:pPr>
            <a:r>
              <a:rPr lang="en" sz="1100"/>
              <a:t>CRI-O</a:t>
            </a:r>
            <a:endParaRPr sz="1100"/>
          </a:p>
        </p:txBody>
      </p:sp>
      <p:sp>
        <p:nvSpPr>
          <p:cNvPr id="2259" name="Google Shape;2259;p176"/>
          <p:cNvSpPr/>
          <p:nvPr/>
        </p:nvSpPr>
        <p:spPr>
          <a:xfrm>
            <a:off x="2590706" y="1954350"/>
            <a:ext cx="1136400" cy="7281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ovn-controller</a:t>
            </a:r>
            <a:endParaRPr sz="1100"/>
          </a:p>
        </p:txBody>
      </p:sp>
      <p:sp>
        <p:nvSpPr>
          <p:cNvPr id="2260" name="Google Shape;2260;p176"/>
          <p:cNvSpPr/>
          <p:nvPr/>
        </p:nvSpPr>
        <p:spPr>
          <a:xfrm>
            <a:off x="2590706" y="29830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database</a:t>
            </a:r>
            <a:endParaRPr sz="1100"/>
          </a:p>
        </p:txBody>
      </p:sp>
      <p:sp>
        <p:nvSpPr>
          <p:cNvPr id="2261" name="Google Shape;2261;p176"/>
          <p:cNvSpPr/>
          <p:nvPr/>
        </p:nvSpPr>
        <p:spPr>
          <a:xfrm>
            <a:off x="2590706" y="3897450"/>
            <a:ext cx="1136400" cy="728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OVS bridge</a:t>
            </a:r>
            <a:endParaRPr sz="1100"/>
          </a:p>
        </p:txBody>
      </p:sp>
      <p:sp>
        <p:nvSpPr>
          <p:cNvPr id="2262" name="Google Shape;2262;p176"/>
          <p:cNvSpPr/>
          <p:nvPr/>
        </p:nvSpPr>
        <p:spPr>
          <a:xfrm>
            <a:off x="870469" y="7952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apiserver</a:t>
            </a:r>
            <a:endParaRPr sz="1100"/>
          </a:p>
        </p:txBody>
      </p:sp>
      <p:sp>
        <p:nvSpPr>
          <p:cNvPr id="2263" name="Google Shape;2263;p176"/>
          <p:cNvSpPr/>
          <p:nvPr/>
        </p:nvSpPr>
        <p:spPr>
          <a:xfrm>
            <a:off x="2590706" y="776660"/>
            <a:ext cx="1136400" cy="53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OVN southbound database</a:t>
            </a:r>
            <a:endParaRPr sz="1100"/>
          </a:p>
        </p:txBody>
      </p:sp>
      <p:cxnSp>
        <p:nvCxnSpPr>
          <p:cNvPr id="2264" name="Google Shape;2264;p176"/>
          <p:cNvCxnSpPr>
            <a:stCxn id="2263" idx="2"/>
            <a:endCxn id="2259" idx="0"/>
          </p:cNvCxnSpPr>
          <p:nvPr/>
        </p:nvCxnSpPr>
        <p:spPr>
          <a:xfrm>
            <a:off x="3158906" y="1311260"/>
            <a:ext cx="0" cy="643200"/>
          </a:xfrm>
          <a:prstGeom prst="straightConnector1">
            <a:avLst/>
          </a:prstGeom>
          <a:noFill/>
          <a:ln cap="flat" cmpd="sng" w="9525">
            <a:solidFill>
              <a:schemeClr val="dk2"/>
            </a:solidFill>
            <a:prstDash val="solid"/>
            <a:round/>
            <a:headEnd len="med" w="med" type="none"/>
            <a:tailEnd len="med" w="med" type="triangle"/>
          </a:ln>
        </p:spPr>
      </p:cxnSp>
      <p:cxnSp>
        <p:nvCxnSpPr>
          <p:cNvPr id="2265" name="Google Shape;2265;p176"/>
          <p:cNvCxnSpPr>
            <a:stCxn id="2259" idx="2"/>
            <a:endCxn id="2260" idx="0"/>
          </p:cNvCxnSpPr>
          <p:nvPr/>
        </p:nvCxnSpPr>
        <p:spPr>
          <a:xfrm>
            <a:off x="3158906" y="2682450"/>
            <a:ext cx="0" cy="300600"/>
          </a:xfrm>
          <a:prstGeom prst="straightConnector1">
            <a:avLst/>
          </a:prstGeom>
          <a:noFill/>
          <a:ln cap="flat" cmpd="sng" w="9525">
            <a:solidFill>
              <a:schemeClr val="dk2"/>
            </a:solidFill>
            <a:prstDash val="solid"/>
            <a:round/>
            <a:headEnd len="med" w="med" type="none"/>
            <a:tailEnd len="med" w="med" type="triangle"/>
          </a:ln>
        </p:spPr>
      </p:cxnSp>
      <p:cxnSp>
        <p:nvCxnSpPr>
          <p:cNvPr id="2266" name="Google Shape;2266;p176"/>
          <p:cNvCxnSpPr>
            <a:stCxn id="2260" idx="2"/>
            <a:endCxn id="2261" idx="0"/>
          </p:cNvCxnSpPr>
          <p:nvPr/>
        </p:nvCxnSpPr>
        <p:spPr>
          <a:xfrm>
            <a:off x="3158906" y="3711150"/>
            <a:ext cx="0" cy="186300"/>
          </a:xfrm>
          <a:prstGeom prst="straightConnector1">
            <a:avLst/>
          </a:prstGeom>
          <a:noFill/>
          <a:ln cap="flat" cmpd="sng" w="9525">
            <a:solidFill>
              <a:schemeClr val="dk2"/>
            </a:solidFill>
            <a:prstDash val="solid"/>
            <a:round/>
            <a:headEnd len="med" w="med" type="none"/>
            <a:tailEnd len="med" w="med" type="triangle"/>
          </a:ln>
        </p:spPr>
      </p:cxnSp>
      <p:cxnSp>
        <p:nvCxnSpPr>
          <p:cNvPr id="2267" name="Google Shape;2267;p176"/>
          <p:cNvCxnSpPr>
            <a:stCxn id="2262" idx="2"/>
            <a:endCxn id="2258" idx="0"/>
          </p:cNvCxnSpPr>
          <p:nvPr/>
        </p:nvCxnSpPr>
        <p:spPr>
          <a:xfrm>
            <a:off x="1438669" y="1329860"/>
            <a:ext cx="0" cy="614400"/>
          </a:xfrm>
          <a:prstGeom prst="straightConnector1">
            <a:avLst/>
          </a:prstGeom>
          <a:noFill/>
          <a:ln cap="flat" cmpd="sng" w="9525">
            <a:solidFill>
              <a:schemeClr val="dk2"/>
            </a:solidFill>
            <a:prstDash val="solid"/>
            <a:round/>
            <a:headEnd len="med" w="med" type="none"/>
            <a:tailEnd len="med" w="med" type="triangle"/>
          </a:ln>
        </p:spPr>
      </p:cxnSp>
      <p:cxnSp>
        <p:nvCxnSpPr>
          <p:cNvPr id="2268" name="Google Shape;2268;p176"/>
          <p:cNvCxnSpPr>
            <a:stCxn id="2258" idx="2"/>
            <a:endCxn id="2257" idx="0"/>
          </p:cNvCxnSpPr>
          <p:nvPr/>
        </p:nvCxnSpPr>
        <p:spPr>
          <a:xfrm>
            <a:off x="1438669" y="2672231"/>
            <a:ext cx="0" cy="318600"/>
          </a:xfrm>
          <a:prstGeom prst="straightConnector1">
            <a:avLst/>
          </a:prstGeom>
          <a:noFill/>
          <a:ln cap="flat" cmpd="sng" w="9525">
            <a:solidFill>
              <a:schemeClr val="dk2"/>
            </a:solidFill>
            <a:prstDash val="solid"/>
            <a:round/>
            <a:headEnd len="med" w="med" type="none"/>
            <a:tailEnd len="med" w="med" type="triangle"/>
          </a:ln>
        </p:spPr>
      </p:cxnSp>
      <p:cxnSp>
        <p:nvCxnSpPr>
          <p:cNvPr id="2269" name="Google Shape;2269;p176"/>
          <p:cNvCxnSpPr>
            <a:stCxn id="2257" idx="3"/>
            <a:endCxn id="2260" idx="1"/>
          </p:cNvCxnSpPr>
          <p:nvPr/>
        </p:nvCxnSpPr>
        <p:spPr>
          <a:xfrm flipH="1" rot="10800000">
            <a:off x="2006869" y="3346969"/>
            <a:ext cx="583800" cy="7800"/>
          </a:xfrm>
          <a:prstGeom prst="straightConnector1">
            <a:avLst/>
          </a:prstGeom>
          <a:noFill/>
          <a:ln cap="flat" cmpd="sng" w="9525">
            <a:solidFill>
              <a:schemeClr val="dk2"/>
            </a:solidFill>
            <a:prstDash val="solid"/>
            <a:round/>
            <a:headEnd len="med" w="med" type="none"/>
            <a:tailEnd len="med" w="med" type="triangle"/>
          </a:ln>
        </p:spPr>
      </p:cxnSp>
      <p:sp>
        <p:nvSpPr>
          <p:cNvPr id="2270" name="Google Shape;2270;p176"/>
          <p:cNvSpPr txBox="1"/>
          <p:nvPr/>
        </p:nvSpPr>
        <p:spPr>
          <a:xfrm>
            <a:off x="714975" y="4468088"/>
            <a:ext cx="674400" cy="267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Node</a:t>
            </a:r>
            <a:endParaRPr sz="1100">
              <a:latin typeface="Overpass Light"/>
              <a:ea typeface="Overpass Light"/>
              <a:cs typeface="Overpass Light"/>
              <a:sym typeface="Overpass Light"/>
            </a:endParaRPr>
          </a:p>
        </p:txBody>
      </p:sp>
      <p:sp>
        <p:nvSpPr>
          <p:cNvPr id="2271" name="Google Shape;2271;p176"/>
          <p:cNvSpPr/>
          <p:nvPr/>
        </p:nvSpPr>
        <p:spPr>
          <a:xfrm>
            <a:off x="1340831" y="38087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cxnSp>
        <p:nvCxnSpPr>
          <p:cNvPr id="2272" name="Google Shape;2272;p176"/>
          <p:cNvCxnSpPr>
            <a:stCxn id="2273" idx="3"/>
            <a:endCxn id="2261" idx="1"/>
          </p:cNvCxnSpPr>
          <p:nvPr/>
        </p:nvCxnSpPr>
        <p:spPr>
          <a:xfrm flipH="1" rot="10800000">
            <a:off x="2409731" y="4261556"/>
            <a:ext cx="180900" cy="6000"/>
          </a:xfrm>
          <a:prstGeom prst="straightConnector1">
            <a:avLst/>
          </a:prstGeom>
          <a:noFill/>
          <a:ln cap="flat" cmpd="sng" w="9525">
            <a:solidFill>
              <a:schemeClr val="dk2"/>
            </a:solidFill>
            <a:prstDash val="solid"/>
            <a:round/>
            <a:headEnd len="med" w="med" type="none"/>
            <a:tailEnd len="med" w="med" type="triangle"/>
          </a:ln>
        </p:spPr>
      </p:cxnSp>
      <p:sp>
        <p:nvSpPr>
          <p:cNvPr id="2274" name="Google Shape;2274;p176"/>
          <p:cNvSpPr/>
          <p:nvPr/>
        </p:nvSpPr>
        <p:spPr>
          <a:xfrm>
            <a:off x="1455131" y="39230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273" name="Google Shape;2273;p176"/>
          <p:cNvSpPr/>
          <p:nvPr/>
        </p:nvSpPr>
        <p:spPr>
          <a:xfrm>
            <a:off x="1569431" y="4037306"/>
            <a:ext cx="8403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podA</a:t>
            </a:r>
            <a:endParaRPr sz="1100"/>
          </a:p>
        </p:txBody>
      </p:sp>
      <p:sp>
        <p:nvSpPr>
          <p:cNvPr id="2275" name="Google Shape;2275;p176"/>
          <p:cNvSpPr/>
          <p:nvPr/>
        </p:nvSpPr>
        <p:spPr>
          <a:xfrm>
            <a:off x="3965231" y="4075650"/>
            <a:ext cx="514800" cy="3717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NIC</a:t>
            </a:r>
            <a:endParaRPr sz="1100"/>
          </a:p>
        </p:txBody>
      </p:sp>
      <p:cxnSp>
        <p:nvCxnSpPr>
          <p:cNvPr id="2276" name="Google Shape;2276;p176"/>
          <p:cNvCxnSpPr>
            <a:stCxn id="2261" idx="3"/>
            <a:endCxn id="2275" idx="1"/>
          </p:cNvCxnSpPr>
          <p:nvPr/>
        </p:nvCxnSpPr>
        <p:spPr>
          <a:xfrm>
            <a:off x="3727106" y="4261500"/>
            <a:ext cx="238200" cy="0"/>
          </a:xfrm>
          <a:prstGeom prst="straightConnector1">
            <a:avLst/>
          </a:prstGeom>
          <a:noFill/>
          <a:ln cap="flat" cmpd="sng" w="9525">
            <a:solidFill>
              <a:schemeClr val="dk2"/>
            </a:solidFill>
            <a:prstDash val="solid"/>
            <a:round/>
            <a:headEnd len="med" w="med" type="none"/>
            <a:tailEnd len="med" w="med" type="triangle"/>
          </a:ln>
        </p:spPr>
      </p:cxnSp>
      <p:sp>
        <p:nvSpPr>
          <p:cNvPr id="2277" name="Google Shape;2277;p176"/>
          <p:cNvSpPr txBox="1"/>
          <p:nvPr/>
        </p:nvSpPr>
        <p:spPr>
          <a:xfrm>
            <a:off x="4266075" y="166600"/>
            <a:ext cx="4722000" cy="15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solidFill>
                  <a:srgbClr val="000000"/>
                </a:solidFill>
                <a:latin typeface="Overpass"/>
                <a:ea typeface="Overpass"/>
                <a:cs typeface="Overpass"/>
                <a:sym typeface="Overpass"/>
              </a:rPr>
              <a:t>ovn-kubernetes node</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Called as a CNI plugin from kubelet/CRI-O runtim</a:t>
            </a:r>
            <a:r>
              <a:rPr lang="en" sz="1000">
                <a:latin typeface="Overpass Light"/>
                <a:ea typeface="Overpass Light"/>
                <a:cs typeface="Overpass Light"/>
                <a:sym typeface="Overpass Light"/>
              </a:rPr>
              <a:t>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Retrieves IPAM details from Kube API (written by ovn-kubernetes master)</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Creates OVS port on bridge, moves it into pod network namespace, sets IP details/QoS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Cleans up when pods die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"gateway" for cluster-external network access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Sets up firewall rules and routes for HostPort and Service access from node</a:t>
            </a:r>
            <a:endParaRPr sz="1000">
              <a:solidFill>
                <a:srgbClr val="000000"/>
              </a:solidFill>
              <a:latin typeface="Overpass Light"/>
              <a:ea typeface="Overpass Light"/>
              <a:cs typeface="Overpass Light"/>
              <a:sym typeface="Overpass Light"/>
            </a:endParaRPr>
          </a:p>
        </p:txBody>
      </p:sp>
      <p:sp>
        <p:nvSpPr>
          <p:cNvPr id="2278" name="Google Shape;2278;p176"/>
          <p:cNvSpPr txBox="1"/>
          <p:nvPr/>
        </p:nvSpPr>
        <p:spPr>
          <a:xfrm>
            <a:off x="4266075" y="1504925"/>
            <a:ext cx="4722000" cy="14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
                <a:latin typeface="Overpass"/>
                <a:ea typeface="Overpass"/>
                <a:cs typeface="Overpass"/>
                <a:sym typeface="Overpass"/>
              </a:rPr>
              <a:t>o</a:t>
            </a:r>
            <a:r>
              <a:rPr b="1" lang="en">
                <a:solidFill>
                  <a:srgbClr val="000000"/>
                </a:solidFill>
                <a:latin typeface="Overpass"/>
                <a:ea typeface="Overpass"/>
                <a:cs typeface="Overpass"/>
                <a:sym typeface="Overpass"/>
              </a:rPr>
              <a:t>vn-controller</a:t>
            </a:r>
            <a:endParaRPr b="1">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Listens for events from OVN Southbound database</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Translates Southbound database into OpenFlow and programs local OVS vSwitch</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Matches OVS "physical" ports with OVN logical ports</a:t>
            </a:r>
            <a:endParaRPr sz="1000">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Updates kernel netfilter tables for load balancing functionality (no iptables in critical path)</a:t>
            </a:r>
            <a:endParaRPr sz="1000">
              <a:solidFill>
                <a:srgbClr val="000000"/>
              </a:solidFill>
              <a:latin typeface="Overpass Light"/>
              <a:ea typeface="Overpass Light"/>
              <a:cs typeface="Overpass Light"/>
              <a:sym typeface="Overpass Light"/>
            </a:endParaRPr>
          </a:p>
        </p:txBody>
      </p:sp>
      <p:sp>
        <p:nvSpPr>
          <p:cNvPr id="2279" name="Google Shape;2279;p176"/>
          <p:cNvSpPr txBox="1"/>
          <p:nvPr/>
        </p:nvSpPr>
        <p:spPr>
          <a:xfrm>
            <a:off x="4310925" y="2856200"/>
            <a:ext cx="4632000" cy="120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latin typeface="Overpass"/>
                <a:ea typeface="Overpass"/>
                <a:cs typeface="Overpass"/>
                <a:sym typeface="Overpass"/>
              </a:rPr>
              <a:t>Open vSwitch</a:t>
            </a:r>
            <a:endParaRPr b="1">
              <a:solidFill>
                <a:srgbClr val="000000"/>
              </a:solidFill>
              <a:latin typeface="Overpass"/>
              <a:ea typeface="Overpass"/>
              <a:cs typeface="Overpass"/>
              <a:sym typeface="Overpass"/>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The actual datapath for containers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Performs packet handling based on OpenFlow rules</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Kernel module and userspace management daemon</a:t>
            </a:r>
            <a:endParaRPr sz="1000">
              <a:solidFill>
                <a:srgbClr val="000000"/>
              </a:solidFill>
              <a:latin typeface="Overpass Light"/>
              <a:ea typeface="Overpass Light"/>
              <a:cs typeface="Overpass Light"/>
              <a:sym typeface="Overpass Light"/>
            </a:endParaRPr>
          </a:p>
          <a:p>
            <a:pPr indent="0" lvl="0" marL="0" rtl="0" algn="l">
              <a:lnSpc>
                <a:spcPct val="100000"/>
              </a:lnSpc>
              <a:spcBef>
                <a:spcPts val="0"/>
              </a:spcBef>
              <a:spcAft>
                <a:spcPts val="0"/>
              </a:spcAft>
              <a:buNone/>
            </a:pPr>
            <a:r>
              <a:rPr lang="en" sz="1000">
                <a:latin typeface="Overpass Light"/>
                <a:ea typeface="Overpass Light"/>
                <a:cs typeface="Overpass Light"/>
                <a:sym typeface="Overpass Light"/>
              </a:rPr>
              <a:t>-</a:t>
            </a:r>
            <a:r>
              <a:rPr lang="en" sz="1000">
                <a:solidFill>
                  <a:srgbClr val="000000"/>
                </a:solidFill>
                <a:latin typeface="Overpass Light"/>
                <a:ea typeface="Overpass Light"/>
                <a:cs typeface="Overpass Light"/>
                <a:sym typeface="Overpass Light"/>
              </a:rPr>
              <a:t>If kernel does not recognize a flow, calls up to management daemon to determine packet action, then caches the match+action for later</a:t>
            </a:r>
            <a:endParaRPr sz="1000">
              <a:solidFill>
                <a:srgbClr val="000000"/>
              </a:solidFill>
              <a:latin typeface="Overpass Light"/>
              <a:ea typeface="Overpass Light"/>
              <a:cs typeface="Overpass Light"/>
              <a:sym typeface="Overpass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1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85" name="Google Shape;2285;p17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NetworkPolicy</a:t>
            </a:r>
            <a:endParaRPr/>
          </a:p>
        </p:txBody>
      </p:sp>
      <p:sp>
        <p:nvSpPr>
          <p:cNvPr id="2286" name="Google Shape;2286;p17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CNI plugin that provides multiple network interfaces for pods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78"/>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78"/>
          <p:cNvSpPr txBox="1"/>
          <p:nvPr>
            <p:ph type="title"/>
          </p:nvPr>
        </p:nvSpPr>
        <p:spPr>
          <a:xfrm>
            <a:off x="663800" y="6231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a:t>
            </a:r>
            <a:endParaRPr/>
          </a:p>
        </p:txBody>
      </p:sp>
      <p:sp>
        <p:nvSpPr>
          <p:cNvPr id="2293" name="Google Shape;2293;p178"/>
          <p:cNvSpPr txBox="1"/>
          <p:nvPr>
            <p:ph idx="4294967295" type="body"/>
          </p:nvPr>
        </p:nvSpPr>
        <p:spPr>
          <a:xfrm>
            <a:off x="826700" y="1233775"/>
            <a:ext cx="7607700" cy="32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NetworkPolicy is only for the engress rules (egress has different configuration)</a:t>
            </a:r>
            <a:endParaRPr/>
          </a:p>
          <a:p>
            <a:pPr indent="-342900" lvl="0" marL="457200" rtl="0" algn="l">
              <a:spcBef>
                <a:spcPts val="1600"/>
              </a:spcBef>
              <a:spcAft>
                <a:spcPts val="0"/>
              </a:spcAft>
              <a:buSzPts val="1800"/>
              <a:buChar char="●"/>
            </a:pPr>
            <a:r>
              <a:rPr lang="en"/>
              <a:t>A network policy can define only one egress rule </a:t>
            </a:r>
            <a:endParaRPr/>
          </a:p>
          <a:p>
            <a:pPr indent="-342900" lvl="0" marL="457200" rtl="0" algn="l">
              <a:spcBef>
                <a:spcPts val="1600"/>
              </a:spcBef>
              <a:spcAft>
                <a:spcPts val="0"/>
              </a:spcAft>
              <a:buSzPts val="1800"/>
              <a:buChar char="●"/>
            </a:pPr>
            <a:r>
              <a:rPr lang="en"/>
              <a:t>Once one or more network policies are defined an implicit deny is being configured automatically.</a:t>
            </a:r>
            <a:endParaRPr/>
          </a:p>
          <a:p>
            <a:pPr indent="-342900" lvl="0" marL="457200" rtl="0" algn="l">
              <a:spcBef>
                <a:spcPts val="1600"/>
              </a:spcBef>
              <a:spcAft>
                <a:spcPts val="1600"/>
              </a:spcAft>
              <a:buSzPts val="1800"/>
              <a:buChar char="●"/>
            </a:pPr>
            <a:r>
              <a:rPr lang="en"/>
              <a:t>We use Network Policy to control the TCP/UDP traffic within the namespace. (layer 4)</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7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79"/>
          <p:cNvSpPr txBox="1"/>
          <p:nvPr>
            <p:ph type="title"/>
          </p:nvPr>
        </p:nvSpPr>
        <p:spPr>
          <a:xfrm>
            <a:off x="663800" y="394575"/>
            <a:ext cx="7490700" cy="5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OpenShift 4 NetworkPolicy - Example</a:t>
            </a:r>
            <a:endParaRPr/>
          </a:p>
        </p:txBody>
      </p:sp>
      <p:sp>
        <p:nvSpPr>
          <p:cNvPr id="2300" name="Google Shape;2300;p179"/>
          <p:cNvSpPr txBox="1"/>
          <p:nvPr/>
        </p:nvSpPr>
        <p:spPr>
          <a:xfrm>
            <a:off x="252150" y="1074075"/>
            <a:ext cx="4751700" cy="26397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allow-from-openshift-ingress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a:t>
            </a:r>
            <a:r>
              <a:rPr b="1" lang="en" sz="1050">
                <a:solidFill>
                  <a:srgbClr val="EE0000"/>
                </a:solidFill>
                <a:highlight>
                  <a:schemeClr val="lt1"/>
                </a:highlight>
                <a:latin typeface="Roboto Mono"/>
                <a:ea typeface="Roboto Mono"/>
                <a:cs typeface="Roboto Mono"/>
                <a:sym typeface="Roboto Mono"/>
              </a:rPr>
              <a:t>network.openshift.io/policy-group: ingress</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 {}</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policyTypes: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Ingress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sp>
        <p:nvSpPr>
          <p:cNvPr id="2301" name="Google Shape;2301;p179"/>
          <p:cNvSpPr txBox="1"/>
          <p:nvPr/>
        </p:nvSpPr>
        <p:spPr>
          <a:xfrm>
            <a:off x="4307000" y="1029550"/>
            <a:ext cx="4751700" cy="3609600"/>
          </a:xfrm>
          <a:prstGeom prst="rect">
            <a:avLst/>
          </a:prstGeom>
          <a:noFill/>
          <a:ln>
            <a:noFill/>
          </a:ln>
        </p:spPr>
        <p:txBody>
          <a:bodyPr anchorCtr="0" anchor="t" bIns="91425" lIns="91425" spcFirstLastPara="1" rIns="91425" wrap="square" tIns="91425">
            <a:spAutoFit/>
          </a:bodyPr>
          <a:lstStyle/>
          <a:p>
            <a:pPr indent="0" lvl="0" marL="139700" marR="139700" rtl="0" algn="l">
              <a:lnSpc>
                <a:spcPct val="100000"/>
              </a:lnSpc>
              <a:spcBef>
                <a:spcPts val="0"/>
              </a:spcBef>
              <a:spcAft>
                <a:spcPts val="0"/>
              </a:spcAft>
              <a:buNone/>
            </a:pPr>
            <a:r>
              <a:rPr b="1" lang="en" sz="1050">
                <a:solidFill>
                  <a:srgbClr val="008080"/>
                </a:solidFill>
                <a:highlight>
                  <a:schemeClr val="lt1"/>
                </a:highlight>
                <a:latin typeface="Roboto Mono"/>
                <a:ea typeface="Roboto Mono"/>
                <a:cs typeface="Roboto Mono"/>
                <a:sym typeface="Roboto Mono"/>
              </a:rPr>
              <a:t>apiVersion: </a:t>
            </a:r>
            <a:r>
              <a:rPr b="1" lang="en" sz="1050">
                <a:solidFill>
                  <a:srgbClr val="FF0000"/>
                </a:solidFill>
                <a:highlight>
                  <a:schemeClr val="lt1"/>
                </a:highlight>
                <a:latin typeface="Roboto Mono"/>
                <a:ea typeface="Roboto Mono"/>
                <a:cs typeface="Roboto Mono"/>
                <a:sym typeface="Roboto Mono"/>
              </a:rPr>
              <a:t>networking.k8s.io/v1</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kind: </a:t>
            </a:r>
            <a:r>
              <a:rPr b="1" lang="en" sz="1050">
                <a:solidFill>
                  <a:srgbClr val="FF0000"/>
                </a:solidFill>
                <a:highlight>
                  <a:schemeClr val="lt1"/>
                </a:highlight>
                <a:latin typeface="Roboto Mono"/>
                <a:ea typeface="Roboto Mono"/>
                <a:cs typeface="Roboto Mono"/>
                <a:sym typeface="Roboto Mono"/>
              </a:rPr>
              <a:t>NetworkPolicy</a:t>
            </a:r>
            <a:br>
              <a:rPr b="1" lang="en" sz="1050">
                <a:solidFill>
                  <a:srgbClr val="FF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Metadata:</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allow-pgsql-from-project_name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spec:</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 </a:t>
            </a:r>
            <a:r>
              <a:rPr b="1" lang="en" sz="1050">
                <a:solidFill>
                  <a:srgbClr val="EE0000"/>
                </a:solidFill>
                <a:highlight>
                  <a:schemeClr val="lt1"/>
                </a:highlight>
                <a:latin typeface="Roboto Mono"/>
                <a:ea typeface="Roboto Mono"/>
                <a:cs typeface="Roboto Mono"/>
                <a:sym typeface="Roboto Mono"/>
              </a:rPr>
              <a:t>test-pods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ingress: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ports: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protocol: </a:t>
            </a:r>
            <a:r>
              <a:rPr b="1" lang="en" sz="1050">
                <a:solidFill>
                  <a:srgbClr val="EE0000"/>
                </a:solidFill>
                <a:highlight>
                  <a:schemeClr val="lt1"/>
                </a:highlight>
                <a:latin typeface="Roboto Mono"/>
                <a:ea typeface="Roboto Mono"/>
                <a:cs typeface="Roboto Mono"/>
                <a:sym typeface="Roboto Mono"/>
              </a:rPr>
              <a:t>TCP</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port: </a:t>
            </a:r>
            <a:r>
              <a:rPr b="1" lang="en" sz="1050">
                <a:solidFill>
                  <a:srgbClr val="EE0000"/>
                </a:solidFill>
                <a:highlight>
                  <a:schemeClr val="lt1"/>
                </a:highlight>
                <a:latin typeface="Roboto Mono"/>
                <a:ea typeface="Roboto Mono"/>
                <a:cs typeface="Roboto Mono"/>
                <a:sym typeface="Roboto Mono"/>
              </a:rPr>
              <a:t>5432</a:t>
            </a:r>
            <a:br>
              <a:rPr b="1" lang="en" sz="1050">
                <a:solidFill>
                  <a:srgbClr val="EE000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from:</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 namespaceSelector: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project</a:t>
            </a:r>
            <a:r>
              <a:rPr b="1" lang="en" sz="1050">
                <a:solidFill>
                  <a:srgbClr val="EE0000"/>
                </a:solidFill>
                <a:highlight>
                  <a:schemeClr val="lt1"/>
                </a:highlight>
                <a:latin typeface="Roboto Mono"/>
                <a:ea typeface="Roboto Mono"/>
                <a:cs typeface="Roboto Mono"/>
                <a:sym typeface="Roboto Mono"/>
              </a:rPr>
              <a:t>: project_name</a:t>
            </a:r>
            <a:br>
              <a:rPr b="1" lang="en" sz="1050">
                <a:solidFill>
                  <a:srgbClr val="EE0000"/>
                </a:solidFill>
                <a:highlight>
                  <a:schemeClr val="lt1"/>
                </a:highlight>
                <a:latin typeface="Roboto Mono"/>
                <a:ea typeface="Roboto Mono"/>
                <a:cs typeface="Roboto Mono"/>
                <a:sym typeface="Roboto Mono"/>
              </a:rPr>
            </a:br>
            <a:r>
              <a:rPr b="1" lang="en" sz="1050">
                <a:solidFill>
                  <a:srgbClr val="EE0000"/>
                </a:solidFill>
                <a:highlight>
                  <a:schemeClr val="lt1"/>
                </a:highlight>
                <a:latin typeface="Roboto Mono"/>
                <a:ea typeface="Roboto Mono"/>
                <a:cs typeface="Roboto Mono"/>
                <a:sym typeface="Roboto Mono"/>
              </a:rPr>
              <a:t>      </a:t>
            </a:r>
            <a:r>
              <a:rPr b="1" lang="en" sz="1050">
                <a:solidFill>
                  <a:srgbClr val="008080"/>
                </a:solidFill>
                <a:highlight>
                  <a:schemeClr val="lt1"/>
                </a:highlight>
                <a:latin typeface="Roboto Mono"/>
                <a:ea typeface="Roboto Mono"/>
                <a:cs typeface="Roboto Mono"/>
                <a:sym typeface="Roboto Mono"/>
              </a:rPr>
              <a:t>podSelector:</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matchLabels:</a:t>
            </a:r>
            <a:br>
              <a:rPr b="1" lang="en" sz="1050">
                <a:solidFill>
                  <a:srgbClr val="008080"/>
                </a:solidFill>
                <a:highlight>
                  <a:schemeClr val="lt1"/>
                </a:highlight>
                <a:latin typeface="Roboto Mono"/>
                <a:ea typeface="Roboto Mono"/>
                <a:cs typeface="Roboto Mono"/>
                <a:sym typeface="Roboto Mono"/>
              </a:rPr>
            </a:br>
            <a:r>
              <a:rPr b="1" lang="en" sz="1050">
                <a:solidFill>
                  <a:srgbClr val="008080"/>
                </a:solidFill>
                <a:highlight>
                  <a:schemeClr val="lt1"/>
                </a:highlight>
                <a:latin typeface="Roboto Mono"/>
                <a:ea typeface="Roboto Mono"/>
                <a:cs typeface="Roboto Mono"/>
                <a:sym typeface="Roboto Mono"/>
              </a:rPr>
              <a:t>          name:</a:t>
            </a:r>
            <a:r>
              <a:rPr b="1" lang="en" sz="1050">
                <a:solidFill>
                  <a:srgbClr val="EE0000"/>
                </a:solidFill>
                <a:highlight>
                  <a:schemeClr val="lt1"/>
                </a:highlight>
                <a:latin typeface="Roboto Mono"/>
                <a:ea typeface="Roboto Mono"/>
                <a:cs typeface="Roboto Mono"/>
                <a:sym typeface="Roboto Mono"/>
              </a:rPr>
              <a:t> test-pods</a:t>
            </a:r>
            <a:endParaRPr b="1" sz="1050">
              <a:solidFill>
                <a:srgbClr val="008080"/>
              </a:solidFill>
              <a:highlight>
                <a:schemeClr val="lt1"/>
              </a:highlight>
              <a:latin typeface="Roboto Mono"/>
              <a:ea typeface="Roboto Mono"/>
              <a:cs typeface="Roboto Mono"/>
              <a:sym typeface="Roboto Mono"/>
            </a:endParaRPr>
          </a:p>
          <a:p>
            <a:pPr indent="0" lvl="0" marL="139700" marR="139700" rtl="0" algn="l">
              <a:lnSpc>
                <a:spcPct val="100000"/>
              </a:lnSpc>
              <a:spcBef>
                <a:spcPts val="1500"/>
              </a:spcBef>
              <a:spcAft>
                <a:spcPts val="1500"/>
              </a:spcAft>
              <a:buNone/>
            </a:pPr>
            <a:r>
              <a:t/>
            </a:r>
            <a:endParaRPr b="1" sz="1050">
              <a:solidFill>
                <a:srgbClr val="008080"/>
              </a:solidFill>
              <a:highlight>
                <a:schemeClr val="lt1"/>
              </a:highlight>
              <a:latin typeface="Roboto Mono"/>
              <a:ea typeface="Roboto Mono"/>
              <a:cs typeface="Roboto Mono"/>
              <a:sym typeface="Roboto Mono"/>
            </a:endParaRPr>
          </a:p>
        </p:txBody>
      </p:sp>
      <p:pic>
        <p:nvPicPr>
          <p:cNvPr id="2302" name="Google Shape;2302;p179"/>
          <p:cNvPicPr preferRelativeResize="0"/>
          <p:nvPr/>
        </p:nvPicPr>
        <p:blipFill>
          <a:blip r:embed="rId3">
            <a:alphaModFix/>
          </a:blip>
          <a:stretch>
            <a:fillRect/>
          </a:stretch>
        </p:blipFill>
        <p:spPr>
          <a:xfrm>
            <a:off x="3127200" y="3079625"/>
            <a:ext cx="1547550" cy="1547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08" name="Google Shape;2308;p18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Multus</a:t>
            </a:r>
            <a:endParaRPr/>
          </a:p>
        </p:txBody>
      </p:sp>
      <p:sp>
        <p:nvSpPr>
          <p:cNvPr id="2309" name="Google Shape;2309;p180"/>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CNI plugin that provides multiple network interfaces for pods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15" name="Google Shape;2315;p18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1"/>
          <p:cNvSpPr/>
          <p:nvPr/>
        </p:nvSpPr>
        <p:spPr>
          <a:xfrm>
            <a:off x="4086575" y="1500975"/>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Kubernetes</a:t>
            </a:r>
            <a:endParaRPr b="1" sz="1400">
              <a:solidFill>
                <a:srgbClr val="FFFFFF"/>
              </a:solidFill>
              <a:latin typeface="Red Hat Display"/>
              <a:ea typeface="Red Hat Display"/>
              <a:cs typeface="Red Hat Display"/>
              <a:sym typeface="Red Hat Display"/>
            </a:endParaRPr>
          </a:p>
        </p:txBody>
      </p:sp>
      <p:sp>
        <p:nvSpPr>
          <p:cNvPr id="2317" name="Google Shape;2317;p181"/>
          <p:cNvSpPr/>
          <p:nvPr/>
        </p:nvSpPr>
        <p:spPr>
          <a:xfrm>
            <a:off x="4086575" y="1952350"/>
            <a:ext cx="2770800" cy="2634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Multus CNI</a:t>
            </a:r>
            <a:endParaRPr b="1" sz="1400">
              <a:solidFill>
                <a:srgbClr val="FFFFFF"/>
              </a:solidFill>
              <a:latin typeface="Red Hat Display"/>
              <a:ea typeface="Red Hat Display"/>
              <a:cs typeface="Red Hat Display"/>
              <a:sym typeface="Red Hat Display"/>
            </a:endParaRPr>
          </a:p>
        </p:txBody>
      </p:sp>
      <p:pic>
        <p:nvPicPr>
          <p:cNvPr id="2318" name="Google Shape;2318;p181"/>
          <p:cNvPicPr preferRelativeResize="0"/>
          <p:nvPr/>
        </p:nvPicPr>
        <p:blipFill>
          <a:blip r:embed="rId3">
            <a:alphaModFix/>
          </a:blip>
          <a:stretch>
            <a:fillRect/>
          </a:stretch>
        </p:blipFill>
        <p:spPr>
          <a:xfrm>
            <a:off x="4698662" y="1532424"/>
            <a:ext cx="199688" cy="194374"/>
          </a:xfrm>
          <a:prstGeom prst="rect">
            <a:avLst/>
          </a:prstGeom>
          <a:noFill/>
          <a:ln>
            <a:noFill/>
          </a:ln>
        </p:spPr>
      </p:pic>
      <p:sp>
        <p:nvSpPr>
          <p:cNvPr id="2319" name="Google Shape;2319;p181"/>
          <p:cNvSpPr/>
          <p:nvPr/>
        </p:nvSpPr>
        <p:spPr>
          <a:xfrm>
            <a:off x="7137100" y="1874200"/>
            <a:ext cx="870000" cy="4197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CRDs</a:t>
            </a:r>
            <a:endParaRPr b="1" sz="1400">
              <a:solidFill>
                <a:srgbClr val="FFFFFF"/>
              </a:solidFill>
              <a:latin typeface="Red Hat Display"/>
              <a:ea typeface="Red Hat Display"/>
              <a:cs typeface="Red Hat Display"/>
              <a:sym typeface="Red Hat Display"/>
            </a:endParaRPr>
          </a:p>
        </p:txBody>
      </p:sp>
      <p:cxnSp>
        <p:nvCxnSpPr>
          <p:cNvPr id="2320" name="Google Shape;2320;p181"/>
          <p:cNvCxnSpPr>
            <a:stCxn id="2319" idx="1"/>
            <a:endCxn id="2317" idx="3"/>
          </p:cNvCxnSpPr>
          <p:nvPr/>
        </p:nvCxnSpPr>
        <p:spPr>
          <a:xfrm rot="10800000">
            <a:off x="6857500" y="2084050"/>
            <a:ext cx="279600" cy="0"/>
          </a:xfrm>
          <a:prstGeom prst="straightConnector1">
            <a:avLst/>
          </a:prstGeom>
          <a:noFill/>
          <a:ln cap="flat" cmpd="sng" w="28575">
            <a:solidFill>
              <a:srgbClr val="8D8D8D"/>
            </a:solidFill>
            <a:prstDash val="solid"/>
            <a:round/>
            <a:headEnd len="med" w="med" type="none"/>
            <a:tailEnd len="med" w="med" type="triangle"/>
          </a:ln>
        </p:spPr>
      </p:cxnSp>
      <p:pic>
        <p:nvPicPr>
          <p:cNvPr id="2321" name="Google Shape;2321;p181"/>
          <p:cNvPicPr preferRelativeResize="0"/>
          <p:nvPr/>
        </p:nvPicPr>
        <p:blipFill rotWithShape="1">
          <a:blip r:embed="rId4">
            <a:alphaModFix/>
          </a:blip>
          <a:srcRect b="0" l="0" r="0" t="0"/>
          <a:stretch/>
        </p:blipFill>
        <p:spPr>
          <a:xfrm>
            <a:off x="7975302" y="1847050"/>
            <a:ext cx="474014" cy="474000"/>
          </a:xfrm>
          <a:prstGeom prst="rect">
            <a:avLst/>
          </a:prstGeom>
          <a:noFill/>
          <a:ln>
            <a:noFill/>
          </a:ln>
        </p:spPr>
      </p:pic>
      <p:sp>
        <p:nvSpPr>
          <p:cNvPr id="2322" name="Google Shape;2322;p181"/>
          <p:cNvSpPr/>
          <p:nvPr/>
        </p:nvSpPr>
        <p:spPr>
          <a:xfrm>
            <a:off x="4086575" y="2494125"/>
            <a:ext cx="1142400" cy="5259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SDN CNI</a:t>
            </a:r>
            <a:endParaRPr b="1" sz="1400">
              <a:solidFill>
                <a:srgbClr val="FFFFFF"/>
              </a:solidFill>
              <a:latin typeface="Red Hat Display"/>
              <a:ea typeface="Red Hat Display"/>
              <a:cs typeface="Red Hat Display"/>
              <a:sym typeface="Red Hat Display"/>
            </a:endParaRPr>
          </a:p>
        </p:txBody>
      </p:sp>
      <p:sp>
        <p:nvSpPr>
          <p:cNvPr id="2323" name="Google Shape;2323;p181"/>
          <p:cNvSpPr/>
          <p:nvPr/>
        </p:nvSpPr>
        <p:spPr>
          <a:xfrm>
            <a:off x="4086575" y="3377775"/>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sp>
        <p:nvSpPr>
          <p:cNvPr id="2324" name="Google Shape;2324;p181"/>
          <p:cNvSpPr/>
          <p:nvPr/>
        </p:nvSpPr>
        <p:spPr>
          <a:xfrm>
            <a:off x="5851700" y="2510500"/>
            <a:ext cx="1082100" cy="16113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25" name="Google Shape;2325;p181"/>
          <p:cNvSpPr/>
          <p:nvPr/>
        </p:nvSpPr>
        <p:spPr>
          <a:xfrm>
            <a:off x="6657275" y="2625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26" name="Google Shape;2326;p181"/>
          <p:cNvSpPr/>
          <p:nvPr/>
        </p:nvSpPr>
        <p:spPr>
          <a:xfrm>
            <a:off x="6657275" y="3387375"/>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27" name="Google Shape;2327;p181"/>
          <p:cNvSpPr/>
          <p:nvPr/>
        </p:nvSpPr>
        <p:spPr>
          <a:xfrm>
            <a:off x="6657275" y="37687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net1</a:t>
            </a:r>
            <a:endParaRPr b="1" sz="1200">
              <a:solidFill>
                <a:srgbClr val="FFFFFF"/>
              </a:solidFill>
              <a:latin typeface="Red Hat Display"/>
              <a:ea typeface="Red Hat Display"/>
              <a:cs typeface="Red Hat Display"/>
              <a:sym typeface="Red Hat Display"/>
            </a:endParaRPr>
          </a:p>
        </p:txBody>
      </p:sp>
      <p:cxnSp>
        <p:nvCxnSpPr>
          <p:cNvPr id="2328" name="Google Shape;2328;p181"/>
          <p:cNvCxnSpPr>
            <a:stCxn id="2322" idx="3"/>
            <a:endCxn id="2325" idx="1"/>
          </p:cNvCxnSpPr>
          <p:nvPr/>
        </p:nvCxnSpPr>
        <p:spPr>
          <a:xfrm>
            <a:off x="5228975" y="2757075"/>
            <a:ext cx="1428300" cy="0"/>
          </a:xfrm>
          <a:prstGeom prst="straightConnector1">
            <a:avLst/>
          </a:prstGeom>
          <a:noFill/>
          <a:ln cap="flat" cmpd="sng" w="28575">
            <a:solidFill>
              <a:srgbClr val="8D8D8D"/>
            </a:solidFill>
            <a:prstDash val="solid"/>
            <a:round/>
            <a:headEnd len="med" w="med" type="none"/>
            <a:tailEnd len="med" w="med" type="triangle"/>
          </a:ln>
        </p:spPr>
      </p:cxnSp>
      <p:sp>
        <p:nvSpPr>
          <p:cNvPr id="2329" name="Google Shape;2329;p181"/>
          <p:cNvSpPr/>
          <p:nvPr/>
        </p:nvSpPr>
        <p:spPr>
          <a:xfrm>
            <a:off x="4086575" y="3759188"/>
            <a:ext cx="637500" cy="2826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CNI</a:t>
            </a:r>
            <a:endParaRPr b="1" sz="1400">
              <a:solidFill>
                <a:srgbClr val="FFFFFF"/>
              </a:solidFill>
              <a:latin typeface="Red Hat Display"/>
              <a:ea typeface="Red Hat Display"/>
              <a:cs typeface="Red Hat Display"/>
              <a:sym typeface="Red Hat Display"/>
            </a:endParaRPr>
          </a:p>
        </p:txBody>
      </p:sp>
      <p:cxnSp>
        <p:nvCxnSpPr>
          <p:cNvPr id="2330" name="Google Shape;2330;p181"/>
          <p:cNvCxnSpPr>
            <a:stCxn id="2323" idx="3"/>
            <a:endCxn id="2326" idx="1"/>
          </p:cNvCxnSpPr>
          <p:nvPr/>
        </p:nvCxnSpPr>
        <p:spPr>
          <a:xfrm>
            <a:off x="4724075" y="3519075"/>
            <a:ext cx="1933200" cy="0"/>
          </a:xfrm>
          <a:prstGeom prst="straightConnector1">
            <a:avLst/>
          </a:prstGeom>
          <a:noFill/>
          <a:ln cap="flat" cmpd="sng" w="28575">
            <a:solidFill>
              <a:srgbClr val="8D8D8D"/>
            </a:solidFill>
            <a:prstDash val="solid"/>
            <a:round/>
            <a:headEnd len="med" w="med" type="none"/>
            <a:tailEnd len="med" w="med" type="triangle"/>
          </a:ln>
        </p:spPr>
      </p:cxnSp>
      <p:cxnSp>
        <p:nvCxnSpPr>
          <p:cNvPr id="2331" name="Google Shape;2331;p181"/>
          <p:cNvCxnSpPr>
            <a:stCxn id="2329" idx="3"/>
            <a:endCxn id="2327" idx="1"/>
          </p:cNvCxnSpPr>
          <p:nvPr/>
        </p:nvCxnSpPr>
        <p:spPr>
          <a:xfrm>
            <a:off x="4724075" y="3900488"/>
            <a:ext cx="1933200" cy="0"/>
          </a:xfrm>
          <a:prstGeom prst="straightConnector1">
            <a:avLst/>
          </a:prstGeom>
          <a:noFill/>
          <a:ln cap="flat" cmpd="sng" w="28575">
            <a:solidFill>
              <a:srgbClr val="8D8D8D"/>
            </a:solidFill>
            <a:prstDash val="solid"/>
            <a:round/>
            <a:headEnd len="med" w="med" type="none"/>
            <a:tailEnd len="med" w="med" type="triangle"/>
          </a:ln>
        </p:spPr>
      </p:cxnSp>
      <p:sp>
        <p:nvSpPr>
          <p:cNvPr id="2332" name="Google Shape;2332;p181"/>
          <p:cNvSpPr txBox="1"/>
          <p:nvPr/>
        </p:nvSpPr>
        <p:spPr>
          <a:xfrm rot="5400000">
            <a:off x="4250825" y="4071575"/>
            <a:ext cx="474000" cy="28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30000"/>
                </a:solidFill>
                <a:latin typeface="Overpass"/>
                <a:ea typeface="Overpass"/>
                <a:cs typeface="Overpass"/>
                <a:sym typeface="Overpass"/>
              </a:rPr>
              <a:t>...</a:t>
            </a:r>
            <a:endParaRPr b="1" sz="2400">
              <a:solidFill>
                <a:srgbClr val="E30000"/>
              </a:solidFill>
              <a:latin typeface="Overpass"/>
              <a:ea typeface="Overpass"/>
              <a:cs typeface="Overpass"/>
              <a:sym typeface="Overpass"/>
            </a:endParaRPr>
          </a:p>
        </p:txBody>
      </p:sp>
      <p:sp>
        <p:nvSpPr>
          <p:cNvPr id="2333" name="Google Shape;2333;p181"/>
          <p:cNvSpPr txBox="1"/>
          <p:nvPr/>
        </p:nvSpPr>
        <p:spPr>
          <a:xfrm>
            <a:off x="6133550" y="29522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pod</a:t>
            </a:r>
            <a:endParaRPr b="1" sz="1400">
              <a:solidFill>
                <a:srgbClr val="FFFFFF"/>
              </a:solidFill>
              <a:latin typeface="Red Hat Display"/>
              <a:ea typeface="Red Hat Display"/>
              <a:cs typeface="Red Hat Display"/>
              <a:sym typeface="Red Hat Display"/>
            </a:endParaRPr>
          </a:p>
        </p:txBody>
      </p:sp>
      <p:cxnSp>
        <p:nvCxnSpPr>
          <p:cNvPr id="2334" name="Google Shape;2334;p181"/>
          <p:cNvCxnSpPr>
            <a:stCxn id="2316" idx="2"/>
            <a:endCxn id="2317" idx="0"/>
          </p:cNvCxnSpPr>
          <p:nvPr/>
        </p:nvCxnSpPr>
        <p:spPr>
          <a:xfrm>
            <a:off x="5471975" y="1764375"/>
            <a:ext cx="0" cy="188100"/>
          </a:xfrm>
          <a:prstGeom prst="straightConnector1">
            <a:avLst/>
          </a:prstGeom>
          <a:noFill/>
          <a:ln cap="flat" cmpd="sng" w="28575">
            <a:solidFill>
              <a:srgbClr val="8D8D8D"/>
            </a:solidFill>
            <a:prstDash val="solid"/>
            <a:round/>
            <a:headEnd len="med" w="med" type="none"/>
            <a:tailEnd len="med" w="med" type="none"/>
          </a:ln>
        </p:spPr>
      </p:cxnSp>
      <p:cxnSp>
        <p:nvCxnSpPr>
          <p:cNvPr id="2335" name="Google Shape;2335;p181"/>
          <p:cNvCxnSpPr>
            <a:stCxn id="2317" idx="1"/>
            <a:endCxn id="2329" idx="1"/>
          </p:cNvCxnSpPr>
          <p:nvPr/>
        </p:nvCxnSpPr>
        <p:spPr>
          <a:xfrm>
            <a:off x="4086575" y="2084050"/>
            <a:ext cx="600" cy="18165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336" name="Google Shape;2336;p181"/>
          <p:cNvCxnSpPr>
            <a:stCxn id="2317" idx="1"/>
            <a:endCxn id="2322" idx="1"/>
          </p:cNvCxnSpPr>
          <p:nvPr/>
        </p:nvCxnSpPr>
        <p:spPr>
          <a:xfrm>
            <a:off x="4086575" y="2084050"/>
            <a:ext cx="600" cy="672900"/>
          </a:xfrm>
          <a:prstGeom prst="bentConnector3">
            <a:avLst>
              <a:gd fmla="val -39687500" name="adj1"/>
            </a:avLst>
          </a:prstGeom>
          <a:noFill/>
          <a:ln cap="flat" cmpd="sng" w="28575">
            <a:solidFill>
              <a:srgbClr val="8D8D8D"/>
            </a:solidFill>
            <a:prstDash val="solid"/>
            <a:round/>
            <a:headEnd len="med" w="med" type="none"/>
            <a:tailEnd len="med" w="med" type="none"/>
          </a:ln>
        </p:spPr>
      </p:cxnSp>
      <p:cxnSp>
        <p:nvCxnSpPr>
          <p:cNvPr id="2337" name="Google Shape;2337;p181"/>
          <p:cNvCxnSpPr>
            <a:stCxn id="2317" idx="1"/>
            <a:endCxn id="2323" idx="1"/>
          </p:cNvCxnSpPr>
          <p:nvPr/>
        </p:nvCxnSpPr>
        <p:spPr>
          <a:xfrm>
            <a:off x="4086575" y="2084050"/>
            <a:ext cx="600" cy="1434900"/>
          </a:xfrm>
          <a:prstGeom prst="bentConnector3">
            <a:avLst>
              <a:gd fmla="val -39687500" name="adj1"/>
            </a:avLst>
          </a:prstGeom>
          <a:noFill/>
          <a:ln cap="flat" cmpd="sng" w="28575">
            <a:solidFill>
              <a:srgbClr val="8D8D8D"/>
            </a:solidFill>
            <a:prstDash val="solid"/>
            <a:round/>
            <a:headEnd len="med" w="med" type="none"/>
            <a:tailEnd len="med" w="med" type="none"/>
          </a:ln>
        </p:spPr>
      </p:cxnSp>
      <p:pic>
        <p:nvPicPr>
          <p:cNvPr id="2338" name="Google Shape;2338;p181"/>
          <p:cNvPicPr preferRelativeResize="0"/>
          <p:nvPr/>
        </p:nvPicPr>
        <p:blipFill rotWithShape="1">
          <a:blip r:embed="rId5">
            <a:alphaModFix/>
          </a:blip>
          <a:srcRect b="0" l="0" r="0" t="0"/>
          <a:stretch/>
        </p:blipFill>
        <p:spPr>
          <a:xfrm>
            <a:off x="7584902" y="2416575"/>
            <a:ext cx="681000" cy="681000"/>
          </a:xfrm>
          <a:prstGeom prst="rect">
            <a:avLst/>
          </a:prstGeom>
          <a:noFill/>
          <a:ln>
            <a:noFill/>
          </a:ln>
        </p:spPr>
      </p:pic>
      <p:cxnSp>
        <p:nvCxnSpPr>
          <p:cNvPr id="2339" name="Google Shape;2339;p181"/>
          <p:cNvCxnSpPr>
            <a:stCxn id="2325" idx="3"/>
            <a:endCxn id="2338" idx="1"/>
          </p:cNvCxnSpPr>
          <p:nvPr/>
        </p:nvCxnSpPr>
        <p:spPr>
          <a:xfrm>
            <a:off x="7205975" y="2757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340" name="Google Shape;2340;p181"/>
          <p:cNvPicPr preferRelativeResize="0"/>
          <p:nvPr/>
        </p:nvPicPr>
        <p:blipFill rotWithShape="1">
          <a:blip r:embed="rId5">
            <a:alphaModFix/>
          </a:blip>
          <a:srcRect b="0" l="0" r="0" t="0"/>
          <a:stretch/>
        </p:blipFill>
        <p:spPr>
          <a:xfrm>
            <a:off x="7584902" y="3178575"/>
            <a:ext cx="681000" cy="681000"/>
          </a:xfrm>
          <a:prstGeom prst="rect">
            <a:avLst/>
          </a:prstGeom>
          <a:noFill/>
          <a:ln>
            <a:noFill/>
          </a:ln>
        </p:spPr>
      </p:pic>
      <p:cxnSp>
        <p:nvCxnSpPr>
          <p:cNvPr id="2341" name="Google Shape;2341;p181"/>
          <p:cNvCxnSpPr>
            <a:stCxn id="2326" idx="3"/>
            <a:endCxn id="2340" idx="1"/>
          </p:cNvCxnSpPr>
          <p:nvPr/>
        </p:nvCxnSpPr>
        <p:spPr>
          <a:xfrm>
            <a:off x="7205975" y="3519075"/>
            <a:ext cx="378900" cy="0"/>
          </a:xfrm>
          <a:prstGeom prst="straightConnector1">
            <a:avLst/>
          </a:prstGeom>
          <a:noFill/>
          <a:ln cap="flat" cmpd="sng" w="28575">
            <a:solidFill>
              <a:srgbClr val="8D8D8D"/>
            </a:solidFill>
            <a:prstDash val="solid"/>
            <a:round/>
            <a:headEnd len="med" w="med" type="none"/>
            <a:tailEnd len="med" w="med" type="triangle"/>
          </a:ln>
        </p:spPr>
      </p:cxnSp>
      <p:pic>
        <p:nvPicPr>
          <p:cNvPr id="2342" name="Google Shape;2342;p181"/>
          <p:cNvPicPr preferRelativeResize="0"/>
          <p:nvPr/>
        </p:nvPicPr>
        <p:blipFill rotWithShape="1">
          <a:blip r:embed="rId5">
            <a:alphaModFix/>
          </a:blip>
          <a:srcRect b="0" l="0" r="0" t="0"/>
          <a:stretch/>
        </p:blipFill>
        <p:spPr>
          <a:xfrm>
            <a:off x="7584902" y="3559575"/>
            <a:ext cx="681000" cy="681000"/>
          </a:xfrm>
          <a:prstGeom prst="rect">
            <a:avLst/>
          </a:prstGeom>
          <a:noFill/>
          <a:ln>
            <a:noFill/>
          </a:ln>
        </p:spPr>
      </p:pic>
      <p:cxnSp>
        <p:nvCxnSpPr>
          <p:cNvPr id="2343" name="Google Shape;2343;p181"/>
          <p:cNvCxnSpPr>
            <a:stCxn id="2327" idx="3"/>
            <a:endCxn id="2342" idx="1"/>
          </p:cNvCxnSpPr>
          <p:nvPr/>
        </p:nvCxnSpPr>
        <p:spPr>
          <a:xfrm flipH="1" rot="10800000">
            <a:off x="7205975" y="3900188"/>
            <a:ext cx="378900" cy="300"/>
          </a:xfrm>
          <a:prstGeom prst="straightConnector1">
            <a:avLst/>
          </a:prstGeom>
          <a:noFill/>
          <a:ln cap="flat" cmpd="sng" w="28575">
            <a:solidFill>
              <a:srgbClr val="8D8D8D"/>
            </a:solidFill>
            <a:prstDash val="solid"/>
            <a:round/>
            <a:headEnd len="med" w="med" type="none"/>
            <a:tailEnd len="med" w="med" type="triangle"/>
          </a:ln>
        </p:spPr>
      </p:cxnSp>
      <p:sp>
        <p:nvSpPr>
          <p:cNvPr id="2344" name="Google Shape;2344;p181"/>
          <p:cNvSpPr txBox="1"/>
          <p:nvPr/>
        </p:nvSpPr>
        <p:spPr>
          <a:xfrm>
            <a:off x="1957950" y="3441275"/>
            <a:ext cx="1805400" cy="4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Additional networks and capability</a:t>
            </a:r>
            <a:endParaRPr sz="1400">
              <a:latin typeface="Red Hat Display"/>
              <a:ea typeface="Red Hat Display"/>
              <a:cs typeface="Red Hat Display"/>
              <a:sym typeface="Red Hat Display"/>
            </a:endParaRPr>
          </a:p>
        </p:txBody>
      </p:sp>
      <p:pic>
        <p:nvPicPr>
          <p:cNvPr id="2345" name="Google Shape;2345;p181"/>
          <p:cNvPicPr preferRelativeResize="0"/>
          <p:nvPr/>
        </p:nvPicPr>
        <p:blipFill>
          <a:blip r:embed="rId3">
            <a:alphaModFix/>
          </a:blip>
          <a:stretch>
            <a:fillRect/>
          </a:stretch>
        </p:blipFill>
        <p:spPr>
          <a:xfrm>
            <a:off x="5413937" y="2523024"/>
            <a:ext cx="199688" cy="194374"/>
          </a:xfrm>
          <a:prstGeom prst="rect">
            <a:avLst/>
          </a:prstGeom>
          <a:noFill/>
          <a:ln>
            <a:noFill/>
          </a:ln>
        </p:spPr>
      </p:pic>
      <p:sp>
        <p:nvSpPr>
          <p:cNvPr id="2346" name="Google Shape;2346;p181"/>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347" name="Google Shape;2347;p181"/>
          <p:cNvSpPr txBox="1"/>
          <p:nvPr/>
        </p:nvSpPr>
        <p:spPr>
          <a:xfrm>
            <a:off x="343650" y="1977300"/>
            <a:ext cx="2854500" cy="10254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1000"/>
              </a:spcAft>
              <a:buNone/>
            </a:pPr>
            <a:r>
              <a:rPr lang="en" sz="1200">
                <a:solidFill>
                  <a:schemeClr val="dk1"/>
                </a:solidFill>
                <a:latin typeface="Overpass Light"/>
                <a:ea typeface="Overpass Light"/>
                <a:cs typeface="Overpass Light"/>
                <a:sym typeface="Overpass Light"/>
              </a:rPr>
              <a:t>The Multus CNI “meta plugin” for Kubernetes enables one to create multiple network interfaces per pod, and assign a CNI plugin to each interface created.</a:t>
            </a:r>
            <a:endParaRPr sz="1200">
              <a:solidFill>
                <a:schemeClr val="dk1"/>
              </a:solidFill>
              <a:latin typeface="Overpass Light"/>
              <a:ea typeface="Overpass Light"/>
              <a:cs typeface="Overpass Light"/>
              <a:sym typeface="Overpass Light"/>
            </a:endParaRPr>
          </a:p>
        </p:txBody>
      </p:sp>
      <p:sp>
        <p:nvSpPr>
          <p:cNvPr id="2348" name="Google Shape;2348;p181"/>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Multinetwork with Multus</a:t>
            </a:r>
            <a:endParaRPr sz="2600">
              <a:latin typeface="Overpass Light"/>
              <a:ea typeface="Overpass Light"/>
              <a:cs typeface="Overpass Light"/>
              <a:sym typeface="Overpass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82"/>
          <p:cNvSpPr txBox="1"/>
          <p:nvPr>
            <p:ph type="title"/>
          </p:nvPr>
        </p:nvSpPr>
        <p:spPr>
          <a:xfrm>
            <a:off x="663722" y="653813"/>
            <a:ext cx="7816500" cy="4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Additional OpenShift-Supported Secondary CNI Plug-Ins</a:t>
            </a:r>
            <a:endParaRPr/>
          </a:p>
        </p:txBody>
      </p:sp>
      <p:sp>
        <p:nvSpPr>
          <p:cNvPr id="2354" name="Google Shape;2354;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55" name="Google Shape;2355;p182"/>
          <p:cNvSpPr txBox="1"/>
          <p:nvPr>
            <p:ph idx="8" type="subTitle"/>
          </p:nvPr>
        </p:nvSpPr>
        <p:spPr>
          <a:xfrm>
            <a:off x="1508775" y="1312399"/>
            <a:ext cx="6287400" cy="302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Red Hat Display"/>
                <a:ea typeface="Red Hat Display"/>
                <a:cs typeface="Red Hat Display"/>
                <a:sym typeface="Red Hat Display"/>
              </a:rPr>
              <a:t>OpenShift 4.x Tested Integrations: </a:t>
            </a:r>
            <a:r>
              <a:rPr lang="en" sz="1400" u="sng">
                <a:solidFill>
                  <a:schemeClr val="hlink"/>
                </a:solidFill>
                <a:latin typeface="Red Hat Display"/>
                <a:ea typeface="Red Hat Display"/>
                <a:cs typeface="Red Hat Display"/>
                <a:sym typeface="Red Hat Display"/>
                <a:hlinkClick r:id="rId3"/>
              </a:rPr>
              <a:t>Network Components and Plugins</a:t>
            </a:r>
            <a:r>
              <a:rPr lang="en" sz="1400">
                <a:latin typeface="Red Hat Display"/>
                <a:ea typeface="Red Hat Display"/>
                <a:cs typeface="Red Hat Display"/>
                <a:sym typeface="Red Hat Display"/>
              </a:rPr>
              <a:t>	</a:t>
            </a:r>
            <a:endParaRPr sz="1400">
              <a:latin typeface="Red Hat Display"/>
              <a:ea typeface="Red Hat Display"/>
              <a:cs typeface="Red Hat Display"/>
              <a:sym typeface="Red Hat Display"/>
            </a:endParaRPr>
          </a:p>
          <a:p>
            <a:pPr indent="-254000" lvl="0" marL="342900" rtl="0" algn="l">
              <a:lnSpc>
                <a:spcPct val="115000"/>
              </a:lnSpc>
              <a:spcBef>
                <a:spcPts val="160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host device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IPAM(dhcp)</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MACVLAN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IPVLAN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Bridge with VLAN</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Static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DHCP IPAM</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Route Override</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whereabouts</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SR-IOV</a:t>
            </a:r>
            <a:endParaRPr sz="1400">
              <a:latin typeface="Red Hat Display"/>
              <a:ea typeface="Red Hat Display"/>
              <a:cs typeface="Red Hat Display"/>
              <a:sym typeface="Red Hat Display"/>
            </a:endParaRPr>
          </a:p>
          <a:p>
            <a:pPr indent="-254000" lvl="0" marL="342900" rtl="0" algn="l">
              <a:lnSpc>
                <a:spcPct val="115000"/>
              </a:lnSpc>
              <a:spcBef>
                <a:spcPts val="0"/>
              </a:spcBef>
              <a:spcAft>
                <a:spcPts val="0"/>
              </a:spcAft>
              <a:buClr>
                <a:schemeClr val="dk1"/>
              </a:buClr>
              <a:buSzPts val="1400"/>
              <a:buFont typeface="Red Hat Display"/>
              <a:buChar char="●"/>
            </a:pPr>
            <a:r>
              <a:rPr lang="en" sz="1400">
                <a:latin typeface="Red Hat Display"/>
                <a:ea typeface="Red Hat Display"/>
                <a:cs typeface="Red Hat Display"/>
                <a:sym typeface="Red Hat Display"/>
              </a:rPr>
              <a:t>...</a:t>
            </a:r>
            <a:endParaRPr sz="1400">
              <a:latin typeface="Red Hat Display"/>
              <a:ea typeface="Red Hat Display"/>
              <a:cs typeface="Red Hat Display"/>
              <a:sym typeface="Red Hat Display"/>
            </a:endParaRPr>
          </a:p>
        </p:txBody>
      </p:sp>
      <p:sp>
        <p:nvSpPr>
          <p:cNvPr id="2356" name="Google Shape;2356;p182"/>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1748" name="Google Shape;1748;p14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p>
            <a:pPr indent="0" lvl="0" marL="0" rtl="0" algn="l">
              <a:spcBef>
                <a:spcPts val="0"/>
              </a:spcBef>
              <a:spcAft>
                <a:spcPts val="0"/>
              </a:spcAft>
              <a:buNone/>
            </a:pPr>
            <a:r>
              <a:rPr lang="en"/>
              <a:t>OpenShift External LB</a:t>
            </a:r>
            <a:endParaRPr/>
          </a:p>
        </p:txBody>
      </p:sp>
      <p:sp>
        <p:nvSpPr>
          <p:cNvPr id="1749" name="Google Shape;1749;p147"/>
          <p:cNvSpPr txBox="1"/>
          <p:nvPr>
            <p:ph idx="1" type="subTitle"/>
          </p:nvPr>
        </p:nvSpPr>
        <p:spPr>
          <a:xfrm>
            <a:off x="6938588" y="1307790"/>
            <a:ext cx="1593300" cy="248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physical, OSP, RHV, and vSphere IPI deployments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62" name="Google Shape;2362;p183"/>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3"/>
          <p:cNvSpPr/>
          <p:nvPr/>
        </p:nvSpPr>
        <p:spPr>
          <a:xfrm>
            <a:off x="4861100" y="15199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64" name="Google Shape;2364;p183"/>
          <p:cNvSpPr/>
          <p:nvPr/>
        </p:nvSpPr>
        <p:spPr>
          <a:xfrm>
            <a:off x="5666675" y="16903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65" name="Google Shape;2365;p183"/>
          <p:cNvSpPr/>
          <p:nvPr/>
        </p:nvSpPr>
        <p:spPr>
          <a:xfrm>
            <a:off x="5666675" y="25974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66" name="Google Shape;2366;p183"/>
          <p:cNvSpPr txBox="1"/>
          <p:nvPr/>
        </p:nvSpPr>
        <p:spPr>
          <a:xfrm>
            <a:off x="4838150" y="21140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367" name="Google Shape;2367;p183"/>
          <p:cNvCxnSpPr>
            <a:stCxn id="2364" idx="3"/>
            <a:endCxn id="2368" idx="1"/>
          </p:cNvCxnSpPr>
          <p:nvPr/>
        </p:nvCxnSpPr>
        <p:spPr>
          <a:xfrm>
            <a:off x="6215375" y="18220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369" name="Google Shape;2369;p183"/>
          <p:cNvCxnSpPr>
            <a:stCxn id="2365" idx="3"/>
            <a:endCxn id="2370" idx="1"/>
          </p:cNvCxnSpPr>
          <p:nvPr/>
        </p:nvCxnSpPr>
        <p:spPr>
          <a:xfrm>
            <a:off x="6215375" y="27291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371" name="Google Shape;2371;p183"/>
          <p:cNvPicPr preferRelativeResize="0"/>
          <p:nvPr/>
        </p:nvPicPr>
        <p:blipFill>
          <a:blip r:embed="rId3">
            <a:alphaModFix/>
          </a:blip>
          <a:stretch>
            <a:fillRect/>
          </a:stretch>
        </p:blipFill>
        <p:spPr>
          <a:xfrm>
            <a:off x="5306497" y="1672626"/>
            <a:ext cx="307129" cy="298925"/>
          </a:xfrm>
          <a:prstGeom prst="rect">
            <a:avLst/>
          </a:prstGeom>
          <a:noFill/>
          <a:ln>
            <a:noFill/>
          </a:ln>
        </p:spPr>
      </p:pic>
      <p:grpSp>
        <p:nvGrpSpPr>
          <p:cNvPr id="2372" name="Google Shape;2372;p183"/>
          <p:cNvGrpSpPr/>
          <p:nvPr/>
        </p:nvGrpSpPr>
        <p:grpSpPr>
          <a:xfrm>
            <a:off x="7233775" y="1408801"/>
            <a:ext cx="893187" cy="826575"/>
            <a:chOff x="5481175" y="265801"/>
            <a:chExt cx="893187" cy="826575"/>
          </a:xfrm>
        </p:grpSpPr>
        <p:pic>
          <p:nvPicPr>
            <p:cNvPr id="2368" name="Google Shape;2368;p183"/>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373" name="Google Shape;2373;p183"/>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30000"/>
                  </a:solidFill>
                  <a:latin typeface="Red Hat Display"/>
                  <a:ea typeface="Red Hat Display"/>
                  <a:cs typeface="Red Hat Display"/>
                  <a:sym typeface="Red Hat Display"/>
                </a:rPr>
                <a:t>primary</a:t>
              </a:r>
              <a:endParaRPr b="1" sz="1100">
                <a:solidFill>
                  <a:srgbClr val="E30000"/>
                </a:solidFill>
                <a:latin typeface="Red Hat Display"/>
                <a:ea typeface="Red Hat Display"/>
                <a:cs typeface="Red Hat Display"/>
                <a:sym typeface="Red Hat Display"/>
              </a:endParaRPr>
            </a:p>
          </p:txBody>
        </p:sp>
      </p:grpSp>
      <p:sp>
        <p:nvSpPr>
          <p:cNvPr id="2374" name="Google Shape;2374;p183"/>
          <p:cNvSpPr txBox="1"/>
          <p:nvPr/>
        </p:nvSpPr>
        <p:spPr>
          <a:xfrm>
            <a:off x="7377700" y="25527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Red Hat Display"/>
                <a:ea typeface="Red Hat Display"/>
                <a:cs typeface="Red Hat Display"/>
                <a:sym typeface="Red Hat Display"/>
              </a:rPr>
              <a:t>SR-IOV</a:t>
            </a:r>
            <a:endParaRPr b="1" sz="1200">
              <a:solidFill>
                <a:srgbClr val="E30000"/>
              </a:solidFill>
              <a:latin typeface="Red Hat Display"/>
              <a:ea typeface="Red Hat Display"/>
              <a:cs typeface="Red Hat Display"/>
              <a:sym typeface="Red Hat Display"/>
            </a:endParaRPr>
          </a:p>
        </p:txBody>
      </p:sp>
      <p:pic>
        <p:nvPicPr>
          <p:cNvPr id="2370" name="Google Shape;2370;p183"/>
          <p:cNvPicPr preferRelativeResize="0"/>
          <p:nvPr/>
        </p:nvPicPr>
        <p:blipFill>
          <a:blip r:embed="rId4">
            <a:alphaModFix/>
          </a:blip>
          <a:stretch>
            <a:fillRect/>
          </a:stretch>
        </p:blipFill>
        <p:spPr>
          <a:xfrm>
            <a:off x="7248513" y="2315832"/>
            <a:ext cx="826625" cy="826575"/>
          </a:xfrm>
          <a:prstGeom prst="rect">
            <a:avLst/>
          </a:prstGeom>
          <a:noFill/>
          <a:ln>
            <a:noFill/>
          </a:ln>
        </p:spPr>
      </p:pic>
      <p:sp>
        <p:nvSpPr>
          <p:cNvPr id="2375" name="Google Shape;2375;p183"/>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376" name="Google Shape;2376;p183"/>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1"/>
                </a:solidFill>
                <a:latin typeface="Red Hat Display Medium"/>
                <a:ea typeface="Red Hat Display Medium"/>
                <a:cs typeface="Red Hat Display Medium"/>
                <a:sym typeface="Red Hat Display Medium"/>
              </a:rPr>
              <a:t>Pod with Multiple nics</a:t>
            </a:r>
            <a:endParaRPr sz="2600">
              <a:latin typeface="Overpass Light"/>
              <a:ea typeface="Overpass Light"/>
              <a:cs typeface="Overpass Light"/>
              <a:sym typeface="Overpass Light"/>
            </a:endParaRPr>
          </a:p>
        </p:txBody>
      </p:sp>
      <p:sp>
        <p:nvSpPr>
          <p:cNvPr id="2377" name="Google Shape;2377;p183"/>
          <p:cNvSpPr/>
          <p:nvPr/>
        </p:nvSpPr>
        <p:spPr>
          <a:xfrm>
            <a:off x="7404675" y="2562125"/>
            <a:ext cx="637500" cy="2634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Multus</a:t>
            </a:r>
            <a:endParaRPr sz="1100"/>
          </a:p>
        </p:txBody>
      </p:sp>
      <p:sp>
        <p:nvSpPr>
          <p:cNvPr id="2378" name="Google Shape;2378;p183"/>
          <p:cNvSpPr txBox="1"/>
          <p:nvPr/>
        </p:nvSpPr>
        <p:spPr>
          <a:xfrm>
            <a:off x="1091625" y="1401900"/>
            <a:ext cx="3698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t>annotations:</a:t>
            </a:r>
            <a:endParaRPr/>
          </a:p>
          <a:p>
            <a:pPr indent="0" lvl="0" marL="0" rtl="0" algn="l">
              <a:spcBef>
                <a:spcPts val="0"/>
              </a:spcBef>
              <a:spcAft>
                <a:spcPts val="0"/>
              </a:spcAft>
              <a:buClr>
                <a:schemeClr val="dk1"/>
              </a:buClr>
              <a:buSzPts val="1100"/>
              <a:buFont typeface="Arial"/>
              <a:buNone/>
            </a:pPr>
            <a:r>
              <a:rPr lang="en"/>
              <a:t> k8s.v1.cni.cncf.io/networks: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"name": "net-test",</a:t>
            </a:r>
            <a:endParaRPr/>
          </a:p>
          <a:p>
            <a:pPr indent="0" lvl="0" marL="0" rtl="0" algn="l">
              <a:spcBef>
                <a:spcPts val="0"/>
              </a:spcBef>
              <a:spcAft>
                <a:spcPts val="0"/>
              </a:spcAft>
              <a:buClr>
                <a:schemeClr val="dk1"/>
              </a:buClr>
              <a:buSzPts val="1100"/>
              <a:buFont typeface="Arial"/>
              <a:buNone/>
            </a:pPr>
            <a:r>
              <a:rPr lang="en"/>
              <a:t>         "namespace": "test",</a:t>
            </a:r>
            <a:endParaRPr/>
          </a:p>
          <a:p>
            <a:pPr indent="0" lvl="0" marL="0" rtl="0" algn="l">
              <a:spcBef>
                <a:spcPts val="0"/>
              </a:spcBef>
              <a:spcAft>
                <a:spcPts val="0"/>
              </a:spcAft>
              <a:buClr>
                <a:schemeClr val="dk1"/>
              </a:buClr>
              <a:buSzPts val="1100"/>
              <a:buFont typeface="Arial"/>
              <a:buNone/>
            </a:pPr>
            <a:r>
              <a:rPr lang="en"/>
              <a:t>         "default-route": ["10.10.10.254"]</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2" name="Shape 2382"/>
        <p:cNvGrpSpPr/>
        <p:nvPr/>
      </p:nvGrpSpPr>
      <p:grpSpPr>
        <a:xfrm>
          <a:off x="0" y="0"/>
          <a:ext cx="0" cy="0"/>
          <a:chOff x="0" y="0"/>
          <a:chExt cx="0" cy="0"/>
        </a:xfrm>
      </p:grpSpPr>
      <p:sp>
        <p:nvSpPr>
          <p:cNvPr id="2383" name="Google Shape;2383;p1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84" name="Google Shape;2384;p184"/>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4"/>
          <p:cNvSpPr/>
          <p:nvPr/>
        </p:nvSpPr>
        <p:spPr>
          <a:xfrm>
            <a:off x="1813100" y="2129500"/>
            <a:ext cx="1082100" cy="1591800"/>
          </a:xfrm>
          <a:prstGeom prst="rect">
            <a:avLst/>
          </a:prstGeom>
          <a:solidFill>
            <a:srgbClr val="EE0000"/>
          </a:solidFill>
          <a:ln cap="flat" cmpd="sng" w="9525">
            <a:solidFill>
              <a:srgbClr val="E3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400">
              <a:solidFill>
                <a:srgbClr val="FFFFFF"/>
              </a:solidFill>
              <a:latin typeface="Red Hat Display"/>
              <a:ea typeface="Red Hat Display"/>
              <a:cs typeface="Red Hat Display"/>
              <a:sym typeface="Red Hat Display"/>
            </a:endParaRPr>
          </a:p>
        </p:txBody>
      </p:sp>
      <p:sp>
        <p:nvSpPr>
          <p:cNvPr id="2386" name="Google Shape;2386;p184"/>
          <p:cNvSpPr/>
          <p:nvPr/>
        </p:nvSpPr>
        <p:spPr>
          <a:xfrm>
            <a:off x="2618675" y="2299988"/>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eth0</a:t>
            </a:r>
            <a:endParaRPr b="1" sz="1200">
              <a:solidFill>
                <a:srgbClr val="FFFFFF"/>
              </a:solidFill>
              <a:latin typeface="Red Hat Display"/>
              <a:ea typeface="Red Hat Display"/>
              <a:cs typeface="Red Hat Display"/>
              <a:sym typeface="Red Hat Display"/>
            </a:endParaRPr>
          </a:p>
        </p:txBody>
      </p:sp>
      <p:sp>
        <p:nvSpPr>
          <p:cNvPr id="2387" name="Google Shape;2387;p184"/>
          <p:cNvSpPr/>
          <p:nvPr/>
        </p:nvSpPr>
        <p:spPr>
          <a:xfrm>
            <a:off x="2618675" y="3207019"/>
            <a:ext cx="548700" cy="263400"/>
          </a:xfrm>
          <a:prstGeom prst="rect">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Display"/>
                <a:ea typeface="Red Hat Display"/>
                <a:cs typeface="Red Hat Display"/>
                <a:sym typeface="Red Hat Display"/>
              </a:rPr>
              <a:t>net0</a:t>
            </a:r>
            <a:endParaRPr b="1" sz="1200">
              <a:solidFill>
                <a:srgbClr val="FFFFFF"/>
              </a:solidFill>
              <a:latin typeface="Red Hat Display"/>
              <a:ea typeface="Red Hat Display"/>
              <a:cs typeface="Red Hat Display"/>
              <a:sym typeface="Red Hat Display"/>
            </a:endParaRPr>
          </a:p>
        </p:txBody>
      </p:sp>
      <p:sp>
        <p:nvSpPr>
          <p:cNvPr id="2388" name="Google Shape;2388;p184"/>
          <p:cNvSpPr txBox="1"/>
          <p:nvPr/>
        </p:nvSpPr>
        <p:spPr>
          <a:xfrm>
            <a:off x="1790150" y="2723650"/>
            <a:ext cx="6375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pod</a:t>
            </a:r>
            <a:endParaRPr b="1" sz="1800">
              <a:solidFill>
                <a:srgbClr val="FFFFFF"/>
              </a:solidFill>
              <a:latin typeface="Red Hat Display"/>
              <a:ea typeface="Red Hat Display"/>
              <a:cs typeface="Red Hat Display"/>
              <a:sym typeface="Red Hat Display"/>
            </a:endParaRPr>
          </a:p>
        </p:txBody>
      </p:sp>
      <p:cxnSp>
        <p:nvCxnSpPr>
          <p:cNvPr id="2389" name="Google Shape;2389;p184"/>
          <p:cNvCxnSpPr>
            <a:stCxn id="2386" idx="3"/>
            <a:endCxn id="2390" idx="1"/>
          </p:cNvCxnSpPr>
          <p:nvPr/>
        </p:nvCxnSpPr>
        <p:spPr>
          <a:xfrm>
            <a:off x="3167375" y="2431688"/>
            <a:ext cx="1018500" cy="0"/>
          </a:xfrm>
          <a:prstGeom prst="straightConnector1">
            <a:avLst/>
          </a:prstGeom>
          <a:noFill/>
          <a:ln cap="flat" cmpd="sng" w="28575">
            <a:solidFill>
              <a:srgbClr val="8D8D8D"/>
            </a:solidFill>
            <a:prstDash val="solid"/>
            <a:round/>
            <a:headEnd len="med" w="med" type="none"/>
            <a:tailEnd len="med" w="med" type="triangle"/>
          </a:ln>
        </p:spPr>
      </p:cxnSp>
      <p:cxnSp>
        <p:nvCxnSpPr>
          <p:cNvPr id="2391" name="Google Shape;2391;p184"/>
          <p:cNvCxnSpPr>
            <a:stCxn id="2387" idx="3"/>
            <a:endCxn id="2392" idx="1"/>
          </p:cNvCxnSpPr>
          <p:nvPr/>
        </p:nvCxnSpPr>
        <p:spPr>
          <a:xfrm>
            <a:off x="3167375" y="3338719"/>
            <a:ext cx="1033200" cy="0"/>
          </a:xfrm>
          <a:prstGeom prst="straightConnector1">
            <a:avLst/>
          </a:prstGeom>
          <a:noFill/>
          <a:ln cap="flat" cmpd="sng" w="76200">
            <a:solidFill>
              <a:srgbClr val="8D8D8D"/>
            </a:solidFill>
            <a:prstDash val="solid"/>
            <a:round/>
            <a:headEnd len="med" w="med" type="none"/>
            <a:tailEnd len="med" w="med" type="triangle"/>
          </a:ln>
        </p:spPr>
      </p:cxnSp>
      <p:pic>
        <p:nvPicPr>
          <p:cNvPr id="2393" name="Google Shape;2393;p184"/>
          <p:cNvPicPr preferRelativeResize="0"/>
          <p:nvPr/>
        </p:nvPicPr>
        <p:blipFill>
          <a:blip r:embed="rId3">
            <a:alphaModFix/>
          </a:blip>
          <a:stretch>
            <a:fillRect/>
          </a:stretch>
        </p:blipFill>
        <p:spPr>
          <a:xfrm>
            <a:off x="2258497" y="2282226"/>
            <a:ext cx="307129" cy="298925"/>
          </a:xfrm>
          <a:prstGeom prst="rect">
            <a:avLst/>
          </a:prstGeom>
          <a:noFill/>
          <a:ln>
            <a:noFill/>
          </a:ln>
        </p:spPr>
      </p:pic>
      <p:grpSp>
        <p:nvGrpSpPr>
          <p:cNvPr id="2394" name="Google Shape;2394;p184"/>
          <p:cNvGrpSpPr/>
          <p:nvPr/>
        </p:nvGrpSpPr>
        <p:grpSpPr>
          <a:xfrm>
            <a:off x="4185775" y="2018401"/>
            <a:ext cx="893187" cy="826575"/>
            <a:chOff x="5481175" y="265801"/>
            <a:chExt cx="893187" cy="826575"/>
          </a:xfrm>
        </p:grpSpPr>
        <p:pic>
          <p:nvPicPr>
            <p:cNvPr id="2390" name="Google Shape;2390;p184"/>
            <p:cNvPicPr preferRelativeResize="0"/>
            <p:nvPr/>
          </p:nvPicPr>
          <p:blipFill>
            <a:blip r:embed="rId4">
              <a:alphaModFix/>
            </a:blip>
            <a:stretch>
              <a:fillRect/>
            </a:stretch>
          </p:blipFill>
          <p:spPr>
            <a:xfrm>
              <a:off x="5481175" y="265801"/>
              <a:ext cx="826625" cy="826575"/>
            </a:xfrm>
            <a:prstGeom prst="rect">
              <a:avLst/>
            </a:prstGeom>
            <a:noFill/>
            <a:ln>
              <a:noFill/>
            </a:ln>
          </p:spPr>
        </p:pic>
        <p:sp>
          <p:nvSpPr>
            <p:cNvPr id="2395" name="Google Shape;2395;p184"/>
            <p:cNvSpPr txBox="1"/>
            <p:nvPr/>
          </p:nvSpPr>
          <p:spPr>
            <a:xfrm>
              <a:off x="5623462" y="49397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primary</a:t>
              </a:r>
              <a:endParaRPr b="1" sz="1200">
                <a:solidFill>
                  <a:srgbClr val="E30000"/>
                </a:solidFill>
                <a:latin typeface="Overpass"/>
                <a:ea typeface="Overpass"/>
                <a:cs typeface="Overpass"/>
                <a:sym typeface="Overpass"/>
              </a:endParaRPr>
            </a:p>
          </p:txBody>
        </p:sp>
      </p:grpSp>
      <p:grpSp>
        <p:nvGrpSpPr>
          <p:cNvPr id="2396" name="Google Shape;2396;p184"/>
          <p:cNvGrpSpPr/>
          <p:nvPr/>
        </p:nvGrpSpPr>
        <p:grpSpPr>
          <a:xfrm>
            <a:off x="4200513" y="2925432"/>
            <a:ext cx="880087" cy="826575"/>
            <a:chOff x="6562713" y="1096632"/>
            <a:chExt cx="880087" cy="826575"/>
          </a:xfrm>
        </p:grpSpPr>
        <p:sp>
          <p:nvSpPr>
            <p:cNvPr id="2397" name="Google Shape;2397;p184"/>
            <p:cNvSpPr txBox="1"/>
            <p:nvPr/>
          </p:nvSpPr>
          <p:spPr>
            <a:xfrm>
              <a:off x="6691900" y="1333525"/>
              <a:ext cx="750900" cy="3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E30000"/>
                  </a:solidFill>
                  <a:latin typeface="Overpass"/>
                  <a:ea typeface="Overpass"/>
                  <a:cs typeface="Overpass"/>
                  <a:sym typeface="Overpass"/>
                </a:rPr>
                <a:t>SR-IOV</a:t>
              </a:r>
              <a:endParaRPr b="1" sz="1200">
                <a:solidFill>
                  <a:srgbClr val="E30000"/>
                </a:solidFill>
                <a:latin typeface="Overpass"/>
                <a:ea typeface="Overpass"/>
                <a:cs typeface="Overpass"/>
                <a:sym typeface="Overpass"/>
              </a:endParaRPr>
            </a:p>
          </p:txBody>
        </p:sp>
        <p:pic>
          <p:nvPicPr>
            <p:cNvPr id="2392" name="Google Shape;2392;p184"/>
            <p:cNvPicPr preferRelativeResize="0"/>
            <p:nvPr/>
          </p:nvPicPr>
          <p:blipFill>
            <a:blip r:embed="rId4">
              <a:alphaModFix/>
            </a:blip>
            <a:stretch>
              <a:fillRect/>
            </a:stretch>
          </p:blipFill>
          <p:spPr>
            <a:xfrm>
              <a:off x="6562713" y="1096632"/>
              <a:ext cx="826625" cy="826575"/>
            </a:xfrm>
            <a:prstGeom prst="rect">
              <a:avLst/>
            </a:prstGeom>
            <a:noFill/>
            <a:ln>
              <a:noFill/>
            </a:ln>
          </p:spPr>
        </p:pic>
      </p:grpSp>
      <p:pic>
        <p:nvPicPr>
          <p:cNvPr id="2398" name="Google Shape;2398;p184"/>
          <p:cNvPicPr preferRelativeResize="0"/>
          <p:nvPr/>
        </p:nvPicPr>
        <p:blipFill rotWithShape="1">
          <a:blip r:embed="rId5">
            <a:alphaModFix/>
          </a:blip>
          <a:srcRect b="0" l="0" r="0" t="0"/>
          <a:stretch/>
        </p:blipFill>
        <p:spPr>
          <a:xfrm>
            <a:off x="5984702" y="2998219"/>
            <a:ext cx="681000" cy="681000"/>
          </a:xfrm>
          <a:prstGeom prst="rect">
            <a:avLst/>
          </a:prstGeom>
          <a:noFill/>
          <a:ln>
            <a:noFill/>
          </a:ln>
        </p:spPr>
      </p:pic>
      <p:cxnSp>
        <p:nvCxnSpPr>
          <p:cNvPr id="2399" name="Google Shape;2399;p184"/>
          <p:cNvCxnSpPr>
            <a:stCxn id="2397" idx="3"/>
            <a:endCxn id="2398" idx="1"/>
          </p:cNvCxnSpPr>
          <p:nvPr/>
        </p:nvCxnSpPr>
        <p:spPr>
          <a:xfrm>
            <a:off x="5080600" y="3330925"/>
            <a:ext cx="904200" cy="7800"/>
          </a:xfrm>
          <a:prstGeom prst="straightConnector1">
            <a:avLst/>
          </a:prstGeom>
          <a:noFill/>
          <a:ln cap="flat" cmpd="sng" w="76200">
            <a:solidFill>
              <a:srgbClr val="8D8D8D"/>
            </a:solidFill>
            <a:prstDash val="solid"/>
            <a:round/>
            <a:headEnd len="med" w="med" type="none"/>
            <a:tailEnd len="med" w="med" type="triangle"/>
          </a:ln>
        </p:spPr>
      </p:cxnSp>
      <p:cxnSp>
        <p:nvCxnSpPr>
          <p:cNvPr id="2400" name="Google Shape;2400;p184"/>
          <p:cNvCxnSpPr>
            <a:stCxn id="2398" idx="3"/>
          </p:cNvCxnSpPr>
          <p:nvPr/>
        </p:nvCxnSpPr>
        <p:spPr>
          <a:xfrm>
            <a:off x="6665702" y="3338719"/>
            <a:ext cx="410700" cy="0"/>
          </a:xfrm>
          <a:prstGeom prst="straightConnector1">
            <a:avLst/>
          </a:prstGeom>
          <a:noFill/>
          <a:ln cap="flat" cmpd="sng" w="38100">
            <a:solidFill>
              <a:srgbClr val="8D8D8D"/>
            </a:solidFill>
            <a:prstDash val="solid"/>
            <a:round/>
            <a:headEnd len="med" w="med" type="none"/>
            <a:tailEnd len="med" w="med" type="none"/>
          </a:ln>
        </p:spPr>
      </p:cxnSp>
      <p:pic>
        <p:nvPicPr>
          <p:cNvPr id="2401" name="Google Shape;2401;p184"/>
          <p:cNvPicPr preferRelativeResize="0"/>
          <p:nvPr/>
        </p:nvPicPr>
        <p:blipFill rotWithShape="1">
          <a:blip r:embed="rId6">
            <a:alphaModFix/>
          </a:blip>
          <a:srcRect b="0" l="0" r="0" t="0"/>
          <a:stretch/>
        </p:blipFill>
        <p:spPr>
          <a:xfrm>
            <a:off x="8120797" y="2458750"/>
            <a:ext cx="410700" cy="410688"/>
          </a:xfrm>
          <a:prstGeom prst="rect">
            <a:avLst/>
          </a:prstGeom>
          <a:noFill/>
          <a:ln>
            <a:noFill/>
          </a:ln>
        </p:spPr>
      </p:pic>
      <p:pic>
        <p:nvPicPr>
          <p:cNvPr id="2402" name="Google Shape;2402;p184"/>
          <p:cNvPicPr preferRelativeResize="0"/>
          <p:nvPr/>
        </p:nvPicPr>
        <p:blipFill rotWithShape="1">
          <a:blip r:embed="rId7">
            <a:alphaModFix/>
          </a:blip>
          <a:srcRect b="0" l="0" r="0" t="0"/>
          <a:stretch/>
        </p:blipFill>
        <p:spPr>
          <a:xfrm>
            <a:off x="7255800" y="2331450"/>
            <a:ext cx="575100" cy="575100"/>
          </a:xfrm>
          <a:prstGeom prst="rect">
            <a:avLst/>
          </a:prstGeom>
          <a:noFill/>
          <a:ln>
            <a:noFill/>
          </a:ln>
        </p:spPr>
      </p:pic>
      <p:pic>
        <p:nvPicPr>
          <p:cNvPr id="2403" name="Google Shape;2403;p184"/>
          <p:cNvPicPr preferRelativeResize="0"/>
          <p:nvPr/>
        </p:nvPicPr>
        <p:blipFill rotWithShape="1">
          <a:blip r:embed="rId7">
            <a:alphaModFix/>
          </a:blip>
          <a:srcRect b="0" l="0" r="0" t="0"/>
          <a:stretch/>
        </p:blipFill>
        <p:spPr>
          <a:xfrm>
            <a:off x="7819903" y="3677950"/>
            <a:ext cx="484875" cy="484875"/>
          </a:xfrm>
          <a:prstGeom prst="rect">
            <a:avLst/>
          </a:prstGeom>
          <a:noFill/>
          <a:ln>
            <a:noFill/>
          </a:ln>
        </p:spPr>
      </p:pic>
      <p:cxnSp>
        <p:nvCxnSpPr>
          <p:cNvPr id="2404" name="Google Shape;2404;p184"/>
          <p:cNvCxnSpPr>
            <a:endCxn id="2402" idx="2"/>
          </p:cNvCxnSpPr>
          <p:nvPr/>
        </p:nvCxnSpPr>
        <p:spPr>
          <a:xfrm flipH="1" rot="10800000">
            <a:off x="7105650" y="2906550"/>
            <a:ext cx="437700" cy="429600"/>
          </a:xfrm>
          <a:prstGeom prst="straightConnector1">
            <a:avLst/>
          </a:prstGeom>
          <a:noFill/>
          <a:ln cap="flat" cmpd="sng" w="28575">
            <a:solidFill>
              <a:srgbClr val="8D8D8D"/>
            </a:solidFill>
            <a:prstDash val="solid"/>
            <a:round/>
            <a:headEnd len="med" w="med" type="none"/>
            <a:tailEnd len="med" w="med" type="triangle"/>
          </a:ln>
        </p:spPr>
      </p:cxnSp>
      <p:cxnSp>
        <p:nvCxnSpPr>
          <p:cNvPr id="2405" name="Google Shape;2405;p184"/>
          <p:cNvCxnSpPr>
            <a:endCxn id="2406" idx="1"/>
          </p:cNvCxnSpPr>
          <p:nvPr/>
        </p:nvCxnSpPr>
        <p:spPr>
          <a:xfrm flipH="1" rot="10800000">
            <a:off x="7062600" y="3152400"/>
            <a:ext cx="726600" cy="186000"/>
          </a:xfrm>
          <a:prstGeom prst="straightConnector1">
            <a:avLst/>
          </a:prstGeom>
          <a:noFill/>
          <a:ln cap="flat" cmpd="sng" w="28575">
            <a:solidFill>
              <a:srgbClr val="8D8D8D"/>
            </a:solidFill>
            <a:prstDash val="solid"/>
            <a:round/>
            <a:headEnd len="med" w="med" type="none"/>
            <a:tailEnd len="med" w="med" type="triangle"/>
          </a:ln>
        </p:spPr>
      </p:cxnSp>
      <p:cxnSp>
        <p:nvCxnSpPr>
          <p:cNvPr id="2407" name="Google Shape;2407;p184"/>
          <p:cNvCxnSpPr>
            <a:endCxn id="2408" idx="1"/>
          </p:cNvCxnSpPr>
          <p:nvPr/>
        </p:nvCxnSpPr>
        <p:spPr>
          <a:xfrm>
            <a:off x="7074625" y="3343377"/>
            <a:ext cx="1181100" cy="247800"/>
          </a:xfrm>
          <a:prstGeom prst="straightConnector1">
            <a:avLst/>
          </a:prstGeom>
          <a:noFill/>
          <a:ln cap="flat" cmpd="sng" w="28575">
            <a:solidFill>
              <a:srgbClr val="8D8D8D"/>
            </a:solidFill>
            <a:prstDash val="solid"/>
            <a:round/>
            <a:headEnd len="med" w="med" type="none"/>
            <a:tailEnd len="med" w="med" type="triangle"/>
          </a:ln>
        </p:spPr>
      </p:cxnSp>
      <p:cxnSp>
        <p:nvCxnSpPr>
          <p:cNvPr id="2409" name="Google Shape;2409;p184"/>
          <p:cNvCxnSpPr>
            <a:endCxn id="2410" idx="0"/>
          </p:cNvCxnSpPr>
          <p:nvPr/>
        </p:nvCxnSpPr>
        <p:spPr>
          <a:xfrm>
            <a:off x="7088763" y="3338255"/>
            <a:ext cx="418800" cy="467700"/>
          </a:xfrm>
          <a:prstGeom prst="straightConnector1">
            <a:avLst/>
          </a:prstGeom>
          <a:noFill/>
          <a:ln cap="flat" cmpd="sng" w="28575">
            <a:solidFill>
              <a:srgbClr val="8D8D8D"/>
            </a:solidFill>
            <a:prstDash val="solid"/>
            <a:round/>
            <a:headEnd len="med" w="med" type="none"/>
            <a:tailEnd len="med" w="med" type="triangle"/>
          </a:ln>
        </p:spPr>
      </p:cxnSp>
      <p:pic>
        <p:nvPicPr>
          <p:cNvPr id="2411" name="Google Shape;2411;p184"/>
          <p:cNvPicPr preferRelativeResize="0"/>
          <p:nvPr/>
        </p:nvPicPr>
        <p:blipFill rotWithShape="1">
          <a:blip r:embed="rId5">
            <a:alphaModFix/>
          </a:blip>
          <a:srcRect b="0" l="0" r="0" t="0"/>
          <a:stretch/>
        </p:blipFill>
        <p:spPr>
          <a:xfrm>
            <a:off x="5451302" y="2083819"/>
            <a:ext cx="681000" cy="681000"/>
          </a:xfrm>
          <a:prstGeom prst="rect">
            <a:avLst/>
          </a:prstGeom>
          <a:noFill/>
          <a:ln>
            <a:noFill/>
          </a:ln>
        </p:spPr>
      </p:pic>
      <p:cxnSp>
        <p:nvCxnSpPr>
          <p:cNvPr id="2412" name="Google Shape;2412;p184"/>
          <p:cNvCxnSpPr>
            <a:stCxn id="2395" idx="3"/>
            <a:endCxn id="2411" idx="1"/>
          </p:cNvCxnSpPr>
          <p:nvPr/>
        </p:nvCxnSpPr>
        <p:spPr>
          <a:xfrm>
            <a:off x="5078962" y="2415175"/>
            <a:ext cx="372300" cy="9000"/>
          </a:xfrm>
          <a:prstGeom prst="straightConnector1">
            <a:avLst/>
          </a:prstGeom>
          <a:noFill/>
          <a:ln cap="flat" cmpd="sng" w="28575">
            <a:solidFill>
              <a:srgbClr val="8D8D8D"/>
            </a:solidFill>
            <a:prstDash val="solid"/>
            <a:round/>
            <a:headEnd len="med" w="med" type="none"/>
            <a:tailEnd len="med" w="med" type="triangle"/>
          </a:ln>
        </p:spPr>
      </p:cxnSp>
      <p:pic>
        <p:nvPicPr>
          <p:cNvPr id="2408" name="Google Shape;2408;p184"/>
          <p:cNvPicPr preferRelativeResize="0"/>
          <p:nvPr/>
        </p:nvPicPr>
        <p:blipFill rotWithShape="1">
          <a:blip r:embed="rId8">
            <a:alphaModFix/>
          </a:blip>
          <a:srcRect b="0" l="139" r="139" t="0"/>
          <a:stretch/>
        </p:blipFill>
        <p:spPr>
          <a:xfrm>
            <a:off x="8255725" y="3348755"/>
            <a:ext cx="484875" cy="484845"/>
          </a:xfrm>
          <a:prstGeom prst="rect">
            <a:avLst/>
          </a:prstGeom>
          <a:noFill/>
          <a:ln>
            <a:noFill/>
          </a:ln>
        </p:spPr>
      </p:pic>
      <p:pic>
        <p:nvPicPr>
          <p:cNvPr id="2410" name="Google Shape;2410;p184"/>
          <p:cNvPicPr preferRelativeResize="0"/>
          <p:nvPr/>
        </p:nvPicPr>
        <p:blipFill rotWithShape="1">
          <a:blip r:embed="rId8">
            <a:alphaModFix/>
          </a:blip>
          <a:srcRect b="0" l="139" r="139" t="0"/>
          <a:stretch/>
        </p:blipFill>
        <p:spPr>
          <a:xfrm>
            <a:off x="7265125" y="3805955"/>
            <a:ext cx="484875" cy="484845"/>
          </a:xfrm>
          <a:prstGeom prst="rect">
            <a:avLst/>
          </a:prstGeom>
          <a:noFill/>
          <a:ln>
            <a:noFill/>
          </a:ln>
        </p:spPr>
      </p:pic>
      <p:pic>
        <p:nvPicPr>
          <p:cNvPr id="2413" name="Google Shape;2413;p184"/>
          <p:cNvPicPr preferRelativeResize="0"/>
          <p:nvPr/>
        </p:nvPicPr>
        <p:blipFill>
          <a:blip r:embed="rId9">
            <a:alphaModFix/>
          </a:blip>
          <a:stretch>
            <a:fillRect/>
          </a:stretch>
        </p:blipFill>
        <p:spPr>
          <a:xfrm>
            <a:off x="7453524" y="2543250"/>
            <a:ext cx="182000" cy="120914"/>
          </a:xfrm>
          <a:prstGeom prst="rect">
            <a:avLst/>
          </a:prstGeom>
          <a:noFill/>
          <a:ln>
            <a:noFill/>
          </a:ln>
        </p:spPr>
      </p:pic>
      <p:pic>
        <p:nvPicPr>
          <p:cNvPr id="2406" name="Google Shape;2406;p184"/>
          <p:cNvPicPr preferRelativeResize="0"/>
          <p:nvPr/>
        </p:nvPicPr>
        <p:blipFill rotWithShape="1">
          <a:blip r:embed="rId7">
            <a:alphaModFix/>
          </a:blip>
          <a:srcRect b="0" l="0" r="0" t="0"/>
          <a:stretch/>
        </p:blipFill>
        <p:spPr>
          <a:xfrm>
            <a:off x="7789200" y="2864850"/>
            <a:ext cx="575100" cy="575100"/>
          </a:xfrm>
          <a:prstGeom prst="rect">
            <a:avLst/>
          </a:prstGeom>
          <a:noFill/>
          <a:ln>
            <a:noFill/>
          </a:ln>
        </p:spPr>
      </p:pic>
      <p:pic>
        <p:nvPicPr>
          <p:cNvPr id="2414" name="Google Shape;2414;p184"/>
          <p:cNvPicPr preferRelativeResize="0"/>
          <p:nvPr/>
        </p:nvPicPr>
        <p:blipFill>
          <a:blip r:embed="rId9">
            <a:alphaModFix/>
          </a:blip>
          <a:stretch>
            <a:fillRect/>
          </a:stretch>
        </p:blipFill>
        <p:spPr>
          <a:xfrm>
            <a:off x="7986924" y="3076650"/>
            <a:ext cx="182000" cy="120914"/>
          </a:xfrm>
          <a:prstGeom prst="rect">
            <a:avLst/>
          </a:prstGeom>
          <a:noFill/>
          <a:ln>
            <a:noFill/>
          </a:ln>
        </p:spPr>
      </p:pic>
      <p:sp>
        <p:nvSpPr>
          <p:cNvPr id="2415" name="Google Shape;2415;p184"/>
          <p:cNvSpPr txBox="1"/>
          <p:nvPr/>
        </p:nvSpPr>
        <p:spPr>
          <a:xfrm>
            <a:off x="228600" y="669150"/>
            <a:ext cx="8686800" cy="5538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600">
                <a:latin typeface="Overpass Light"/>
                <a:ea typeface="Overpass Light"/>
                <a:cs typeface="Overpass Light"/>
                <a:sym typeface="Overpass Light"/>
              </a:rPr>
              <a:t>High-performance multicast</a:t>
            </a:r>
            <a:endParaRPr sz="2600">
              <a:latin typeface="Overpass Light"/>
              <a:ea typeface="Overpass Light"/>
              <a:cs typeface="Overpass Light"/>
              <a:sym typeface="Overpass Light"/>
            </a:endParaRPr>
          </a:p>
        </p:txBody>
      </p:sp>
      <p:sp>
        <p:nvSpPr>
          <p:cNvPr id="2416" name="Google Shape;2416;p184"/>
          <p:cNvSpPr txBox="1"/>
          <p:nvPr/>
        </p:nvSpPr>
        <p:spPr>
          <a:xfrm>
            <a:off x="447775" y="-207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417" name="Google Shape;2417;p184"/>
          <p:cNvSpPr/>
          <p:nvPr/>
        </p:nvSpPr>
        <p:spPr>
          <a:xfrm>
            <a:off x="4356675" y="3171725"/>
            <a:ext cx="637500" cy="2634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Multus</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18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t>Red Hat is the world’s leading provider of enterprise open source software solutions. Award-winning support, training, and consulting services make Red Hat a trusted adviser to the Fortune 500. </a:t>
            </a:r>
            <a:endParaRPr/>
          </a:p>
        </p:txBody>
      </p:sp>
      <p:sp>
        <p:nvSpPr>
          <p:cNvPr id="2423" name="Google Shape;2423;p185"/>
          <p:cNvSpPr txBox="1"/>
          <p:nvPr>
            <p:ph type="title"/>
          </p:nvPr>
        </p:nvSpPr>
        <p:spPr>
          <a:xfrm>
            <a:off x="1562906" y="426469"/>
            <a:ext cx="3678900" cy="148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Have Fun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55" name="Google Shape;1755;p148"/>
          <p:cNvSpPr txBox="1"/>
          <p:nvPr/>
        </p:nvSpPr>
        <p:spPr>
          <a:xfrm>
            <a:off x="335831" y="41588"/>
            <a:ext cx="79077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On-prem OpenShift IPI DNS and Load Balancer</a:t>
            </a:r>
            <a:endParaRPr sz="2700">
              <a:latin typeface="Red Hat Display Medium"/>
              <a:ea typeface="Red Hat Display Medium"/>
              <a:cs typeface="Red Hat Display Medium"/>
              <a:sym typeface="Red Hat Display Medium"/>
            </a:endParaRPr>
          </a:p>
        </p:txBody>
      </p:sp>
      <p:sp>
        <p:nvSpPr>
          <p:cNvPr id="1756" name="Google Shape;1756;p148"/>
          <p:cNvSpPr txBox="1"/>
          <p:nvPr/>
        </p:nvSpPr>
        <p:spPr>
          <a:xfrm>
            <a:off x="378038" y="1108819"/>
            <a:ext cx="3619200" cy="32685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OpenShift 4</a:t>
            </a:r>
            <a:r>
              <a:rPr lang="en">
                <a:solidFill>
                  <a:schemeClr val="dk1"/>
                </a:solidFill>
                <a:latin typeface="Red Hat Display"/>
                <a:ea typeface="Red Hat Display"/>
                <a:cs typeface="Red Hat Display"/>
                <a:sym typeface="Red Hat Display"/>
              </a:rPr>
              <a:t> external load balancing </a:t>
            </a:r>
            <a:r>
              <a:rPr lang="en" sz="1400">
                <a:solidFill>
                  <a:schemeClr val="dk1"/>
                </a:solidFill>
                <a:latin typeface="Red Hat Display"/>
                <a:ea typeface="Red Hat Display"/>
                <a:cs typeface="Red Hat Display"/>
                <a:sym typeface="Red Hat Display"/>
              </a:rPr>
              <a:t> introduced a way of doing load balancing for the </a:t>
            </a:r>
            <a:r>
              <a:rPr lang="en" sz="1400">
                <a:solidFill>
                  <a:schemeClr val="dk1"/>
                </a:solidFill>
                <a:latin typeface="Consolas"/>
                <a:ea typeface="Consolas"/>
                <a:cs typeface="Consolas"/>
                <a:sym typeface="Consolas"/>
              </a:rPr>
              <a:t>api</a:t>
            </a:r>
            <a:r>
              <a:rPr lang="en" sz="1400">
                <a:solidFill>
                  <a:schemeClr val="dk1"/>
                </a:solidFill>
                <a:latin typeface="Red Hat Display"/>
                <a:ea typeface="Red Hat Display"/>
                <a:cs typeface="Red Hat Display"/>
                <a:sym typeface="Red Hat Display"/>
              </a:rPr>
              <a:t>, </a:t>
            </a:r>
            <a:r>
              <a:rPr lang="en" sz="1400">
                <a:solidFill>
                  <a:schemeClr val="dk1"/>
                </a:solidFill>
                <a:latin typeface="Consolas"/>
                <a:ea typeface="Consolas"/>
                <a:cs typeface="Consolas"/>
                <a:sym typeface="Consolas"/>
              </a:rPr>
              <a:t>api-int</a:t>
            </a:r>
            <a:r>
              <a:rPr lang="en" sz="1400">
                <a:solidFill>
                  <a:schemeClr val="dk1"/>
                </a:solidFill>
                <a:latin typeface="Red Hat Display"/>
                <a:ea typeface="Red Hat Display"/>
                <a:cs typeface="Red Hat Display"/>
                <a:sym typeface="Red Hat Display"/>
              </a:rPr>
              <a:t>, DNS, and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endpoints</a:t>
            </a:r>
            <a:r>
              <a:rPr lang="en" sz="1400">
                <a:solidFill>
                  <a:schemeClr val="dk1"/>
                </a:solidFill>
                <a:latin typeface="Red Hat Display"/>
                <a:ea typeface="Red Hat Display"/>
                <a:cs typeface="Red Hat Display"/>
                <a:sym typeface="Red Hat Display"/>
              </a:rPr>
              <a:t>.</a:t>
            </a:r>
            <a:endParaRPr sz="1400">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This method was originally used by the Kubernetes-native Infrastructure concept when creating bare metal clusters</a:t>
            </a:r>
            <a:endParaRPr sz="1400">
              <a:solidFill>
                <a:schemeClr val="dk1"/>
              </a:solidFill>
              <a:latin typeface="Red Hat Display"/>
              <a:ea typeface="Red Hat Display"/>
              <a:cs typeface="Red Hat Display"/>
              <a:sym typeface="Red Hat Display"/>
            </a:endParaRPr>
          </a:p>
        </p:txBody>
      </p:sp>
      <p:sp>
        <p:nvSpPr>
          <p:cNvPr id="1757" name="Google Shape;1757;p148"/>
          <p:cNvSpPr txBox="1"/>
          <p:nvPr/>
        </p:nvSpPr>
        <p:spPr>
          <a:xfrm>
            <a:off x="663788" y="4777388"/>
            <a:ext cx="6887100" cy="27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Red Hat Text"/>
                <a:ea typeface="Red Hat Text"/>
                <a:cs typeface="Red Hat Text"/>
                <a:sym typeface="Red Hat Text"/>
              </a:rPr>
              <a:t>Excruciating detail: </a:t>
            </a:r>
            <a:r>
              <a:rPr lang="en" sz="700" u="sng">
                <a:solidFill>
                  <a:schemeClr val="hlink"/>
                </a:solidFill>
                <a:latin typeface="Red Hat Text"/>
                <a:ea typeface="Red Hat Text"/>
                <a:cs typeface="Red Hat Text"/>
                <a:sym typeface="Red Hat Text"/>
                <a:hlinkClick r:id="rId3"/>
              </a:rPr>
              <a:t>https://github.com/openshift/installer/blob/master/docs/design/baremetal/networking-infrastructure.md</a:t>
            </a:r>
            <a:endParaRPr sz="900">
              <a:latin typeface="Red Hat Text"/>
              <a:ea typeface="Red Hat Text"/>
              <a:cs typeface="Red Hat Text"/>
              <a:sym typeface="Red Hat Text"/>
            </a:endParaRPr>
          </a:p>
        </p:txBody>
      </p:sp>
      <p:pic>
        <p:nvPicPr>
          <p:cNvPr id="1758" name="Google Shape;1758;p148"/>
          <p:cNvPicPr preferRelativeResize="0"/>
          <p:nvPr/>
        </p:nvPicPr>
        <p:blipFill>
          <a:blip r:embed="rId4">
            <a:alphaModFix/>
          </a:blip>
          <a:stretch>
            <a:fillRect/>
          </a:stretch>
        </p:blipFill>
        <p:spPr>
          <a:xfrm>
            <a:off x="5629612" y="1989806"/>
            <a:ext cx="2309605" cy="1154813"/>
          </a:xfrm>
          <a:prstGeom prst="rect">
            <a:avLst/>
          </a:prstGeom>
          <a:noFill/>
          <a:ln>
            <a:noFill/>
          </a:ln>
        </p:spPr>
      </p:pic>
      <p:pic>
        <p:nvPicPr>
          <p:cNvPr id="1759" name="Google Shape;1759;p148"/>
          <p:cNvPicPr preferRelativeResize="0"/>
          <p:nvPr/>
        </p:nvPicPr>
        <p:blipFill>
          <a:blip r:embed="rId5">
            <a:alphaModFix/>
          </a:blip>
          <a:stretch>
            <a:fillRect/>
          </a:stretch>
        </p:blipFill>
        <p:spPr>
          <a:xfrm>
            <a:off x="4876050" y="1208288"/>
            <a:ext cx="1543499" cy="781518"/>
          </a:xfrm>
          <a:prstGeom prst="rect">
            <a:avLst/>
          </a:prstGeom>
          <a:noFill/>
          <a:ln>
            <a:noFill/>
          </a:ln>
        </p:spPr>
      </p:pic>
      <p:pic>
        <p:nvPicPr>
          <p:cNvPr id="1760" name="Google Shape;1760;p148"/>
          <p:cNvPicPr preferRelativeResize="0"/>
          <p:nvPr/>
        </p:nvPicPr>
        <p:blipFill>
          <a:blip r:embed="rId6">
            <a:alphaModFix/>
          </a:blip>
          <a:stretch>
            <a:fillRect/>
          </a:stretch>
        </p:blipFill>
        <p:spPr>
          <a:xfrm>
            <a:off x="4806075" y="3523856"/>
            <a:ext cx="3528976" cy="10694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67" name="Google Shape;1767;p149"/>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keepalived</a:t>
            </a:r>
            <a:endParaRPr sz="2700">
              <a:latin typeface="Red Hat Display Medium"/>
              <a:ea typeface="Red Hat Display Medium"/>
              <a:cs typeface="Red Hat Display Medium"/>
              <a:sym typeface="Red Hat Display Medium"/>
            </a:endParaRPr>
          </a:p>
        </p:txBody>
      </p:sp>
      <p:sp>
        <p:nvSpPr>
          <p:cNvPr id="1768" name="Google Shape;1768;p149"/>
          <p:cNvSpPr txBox="1"/>
          <p:nvPr/>
        </p:nvSpPr>
        <p:spPr>
          <a:xfrm>
            <a:off x="378050" y="914400"/>
            <a:ext cx="41229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Used to ensure that the API and Ingress (*.apps) Virtual IPs (VIP) are always available</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Utilizes Virtual Router Redundancy Protocol (</a:t>
            </a:r>
            <a:r>
              <a:rPr b="1" lang="en" sz="1400">
                <a:solidFill>
                  <a:schemeClr val="dk1"/>
                </a:solidFill>
                <a:latin typeface="Red Hat Display"/>
                <a:ea typeface="Red Hat Display"/>
                <a:cs typeface="Red Hat Display"/>
                <a:sym typeface="Red Hat Display"/>
              </a:rPr>
              <a:t>VRRP</a:t>
            </a:r>
            <a:r>
              <a:rPr lang="en" sz="1400">
                <a:solidFill>
                  <a:schemeClr val="dk1"/>
                </a:solidFill>
                <a:latin typeface="Red Hat Display"/>
                <a:ea typeface="Red Hat Display"/>
                <a:cs typeface="Red Hat Display"/>
                <a:sym typeface="Red Hat Display"/>
              </a:rPr>
              <a:t>) to determine node health and elect an IP owner</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Only one host owns the IP at any time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All nodes have equal priority</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Failover can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 health is checked every one second</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Separate checks for each service (API, Ingress/*.apps)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ARP is used to associate the VIP with the owner node’s interface</a:t>
            </a:r>
            <a:endParaRPr sz="1400">
              <a:solidFill>
                <a:schemeClr val="dk1"/>
              </a:solidFill>
              <a:latin typeface="Red Hat Display"/>
              <a:ea typeface="Red Hat Display"/>
              <a:cs typeface="Red Hat Display"/>
              <a:sym typeface="Red Hat Display"/>
            </a:endParaRPr>
          </a:p>
        </p:txBody>
      </p:sp>
      <p:pic>
        <p:nvPicPr>
          <p:cNvPr id="1769" name="Google Shape;1769;p149"/>
          <p:cNvPicPr preferRelativeResize="0"/>
          <p:nvPr/>
        </p:nvPicPr>
        <p:blipFill rotWithShape="1">
          <a:blip r:embed="rId3">
            <a:alphaModFix/>
          </a:blip>
          <a:srcRect b="0" l="0" r="0" t="0"/>
          <a:stretch/>
        </p:blipFill>
        <p:spPr>
          <a:xfrm>
            <a:off x="6109134" y="539512"/>
            <a:ext cx="877893" cy="877893"/>
          </a:xfrm>
          <a:prstGeom prst="rect">
            <a:avLst/>
          </a:prstGeom>
          <a:noFill/>
          <a:ln>
            <a:noFill/>
          </a:ln>
        </p:spPr>
      </p:pic>
      <p:pic>
        <p:nvPicPr>
          <p:cNvPr id="1770" name="Google Shape;1770;p149"/>
          <p:cNvPicPr preferRelativeResize="0"/>
          <p:nvPr/>
        </p:nvPicPr>
        <p:blipFill rotWithShape="1">
          <a:blip r:embed="rId4">
            <a:alphaModFix/>
          </a:blip>
          <a:srcRect b="0" l="0" r="0" t="0"/>
          <a:stretch/>
        </p:blipFill>
        <p:spPr>
          <a:xfrm>
            <a:off x="4727417" y="2674280"/>
            <a:ext cx="958912" cy="958893"/>
          </a:xfrm>
          <a:prstGeom prst="rect">
            <a:avLst/>
          </a:prstGeom>
          <a:noFill/>
          <a:ln>
            <a:noFill/>
          </a:ln>
        </p:spPr>
      </p:pic>
      <p:pic>
        <p:nvPicPr>
          <p:cNvPr id="1771" name="Google Shape;1771;p149"/>
          <p:cNvPicPr preferRelativeResize="0"/>
          <p:nvPr/>
        </p:nvPicPr>
        <p:blipFill rotWithShape="1">
          <a:blip r:embed="rId4">
            <a:alphaModFix/>
          </a:blip>
          <a:srcRect b="0" l="0" r="0" t="0"/>
          <a:stretch/>
        </p:blipFill>
        <p:spPr>
          <a:xfrm>
            <a:off x="6068625" y="2674280"/>
            <a:ext cx="958912" cy="958893"/>
          </a:xfrm>
          <a:prstGeom prst="rect">
            <a:avLst/>
          </a:prstGeom>
          <a:noFill/>
          <a:ln>
            <a:noFill/>
          </a:ln>
        </p:spPr>
      </p:pic>
      <p:pic>
        <p:nvPicPr>
          <p:cNvPr id="1772" name="Google Shape;1772;p149"/>
          <p:cNvPicPr preferRelativeResize="0"/>
          <p:nvPr/>
        </p:nvPicPr>
        <p:blipFill rotWithShape="1">
          <a:blip r:embed="rId4">
            <a:alphaModFix/>
          </a:blip>
          <a:srcRect b="0" l="0" r="0" t="0"/>
          <a:stretch/>
        </p:blipFill>
        <p:spPr>
          <a:xfrm>
            <a:off x="7409830" y="2674280"/>
            <a:ext cx="958912" cy="958893"/>
          </a:xfrm>
          <a:prstGeom prst="rect">
            <a:avLst/>
          </a:prstGeom>
          <a:noFill/>
          <a:ln>
            <a:noFill/>
          </a:ln>
        </p:spPr>
      </p:pic>
      <p:cxnSp>
        <p:nvCxnSpPr>
          <p:cNvPr id="1773" name="Google Shape;1773;p149"/>
          <p:cNvCxnSpPr>
            <a:stCxn id="1770" idx="0"/>
            <a:endCxn id="1771" idx="0"/>
          </p:cNvCxnSpPr>
          <p:nvPr/>
        </p:nvCxnSpPr>
        <p:spPr>
          <a:xfrm flipH="1" rot="-5400000">
            <a:off x="5877224"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774" name="Google Shape;1774;p149"/>
          <p:cNvCxnSpPr>
            <a:stCxn id="1771" idx="0"/>
            <a:endCxn id="1772" idx="0"/>
          </p:cNvCxnSpPr>
          <p:nvPr/>
        </p:nvCxnSpPr>
        <p:spPr>
          <a:xfrm flipH="1" rot="-5400000">
            <a:off x="7218431" y="20039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775" name="Google Shape;1775;p149"/>
          <p:cNvPicPr preferRelativeResize="0"/>
          <p:nvPr/>
        </p:nvPicPr>
        <p:blipFill rotWithShape="1">
          <a:blip r:embed="rId5">
            <a:alphaModFix/>
          </a:blip>
          <a:srcRect b="0" l="0" r="0" t="0"/>
          <a:stretch/>
        </p:blipFill>
        <p:spPr>
          <a:xfrm>
            <a:off x="5724211" y="3857353"/>
            <a:ext cx="647991" cy="647990"/>
          </a:xfrm>
          <a:prstGeom prst="rect">
            <a:avLst/>
          </a:prstGeom>
          <a:noFill/>
          <a:ln>
            <a:noFill/>
          </a:ln>
        </p:spPr>
      </p:pic>
      <p:pic>
        <p:nvPicPr>
          <p:cNvPr id="1776" name="Google Shape;1776;p149"/>
          <p:cNvPicPr preferRelativeResize="0"/>
          <p:nvPr/>
        </p:nvPicPr>
        <p:blipFill rotWithShape="1">
          <a:blip r:embed="rId6">
            <a:alphaModFix/>
          </a:blip>
          <a:srcRect b="0" l="0" r="0" t="0"/>
          <a:stretch/>
        </p:blipFill>
        <p:spPr>
          <a:xfrm>
            <a:off x="6987018" y="3894441"/>
            <a:ext cx="647991" cy="647990"/>
          </a:xfrm>
          <a:prstGeom prst="rect">
            <a:avLst/>
          </a:prstGeom>
          <a:noFill/>
          <a:ln>
            <a:noFill/>
          </a:ln>
        </p:spPr>
      </p:pic>
      <p:sp>
        <p:nvSpPr>
          <p:cNvPr id="1777" name="Google Shape;1777;p149"/>
          <p:cNvSpPr/>
          <p:nvPr/>
        </p:nvSpPr>
        <p:spPr>
          <a:xfrm>
            <a:off x="5794106" y="1698844"/>
            <a:ext cx="1508100" cy="28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VIP</a:t>
            </a:r>
            <a:endParaRPr sz="1100">
              <a:latin typeface="Red Hat Text"/>
              <a:ea typeface="Red Hat Text"/>
              <a:cs typeface="Red Hat Text"/>
              <a:sym typeface="Red Hat Text"/>
            </a:endParaRPr>
          </a:p>
        </p:txBody>
      </p:sp>
      <p:cxnSp>
        <p:nvCxnSpPr>
          <p:cNvPr id="1778" name="Google Shape;1778;p149"/>
          <p:cNvCxnSpPr/>
          <p:nvPr/>
        </p:nvCxnSpPr>
        <p:spPr>
          <a:xfrm flipH="1">
            <a:off x="5231663" y="2098181"/>
            <a:ext cx="1015500" cy="351900"/>
          </a:xfrm>
          <a:prstGeom prst="straightConnector1">
            <a:avLst/>
          </a:prstGeom>
          <a:noFill/>
          <a:ln cap="flat" cmpd="sng" w="28575">
            <a:solidFill>
              <a:srgbClr val="38761D"/>
            </a:solidFill>
            <a:prstDash val="solid"/>
            <a:round/>
            <a:headEnd len="med" w="med" type="none"/>
            <a:tailEnd len="med" w="med" type="triangle"/>
          </a:ln>
        </p:spPr>
      </p:cxnSp>
      <p:cxnSp>
        <p:nvCxnSpPr>
          <p:cNvPr id="1779" name="Google Shape;1779;p149"/>
          <p:cNvCxnSpPr/>
          <p:nvPr/>
        </p:nvCxnSpPr>
        <p:spPr>
          <a:xfrm>
            <a:off x="6828881" y="2098181"/>
            <a:ext cx="1015500" cy="351900"/>
          </a:xfrm>
          <a:prstGeom prst="straightConnector1">
            <a:avLst/>
          </a:prstGeom>
          <a:noFill/>
          <a:ln cap="flat" cmpd="sng" w="28575">
            <a:solidFill>
              <a:srgbClr val="B45F06"/>
            </a:solidFill>
            <a:prstDash val="solid"/>
            <a:round/>
            <a:headEnd len="med" w="med" type="none"/>
            <a:tailEnd len="med" w="med" type="triangle"/>
          </a:ln>
        </p:spPr>
      </p:cxnSp>
      <p:cxnSp>
        <p:nvCxnSpPr>
          <p:cNvPr id="1780" name="Google Shape;1780;p149"/>
          <p:cNvCxnSpPr/>
          <p:nvPr/>
        </p:nvCxnSpPr>
        <p:spPr>
          <a:xfrm>
            <a:off x="6544144" y="2098181"/>
            <a:ext cx="7800" cy="365400"/>
          </a:xfrm>
          <a:prstGeom prst="straightConnector1">
            <a:avLst/>
          </a:prstGeom>
          <a:noFill/>
          <a:ln cap="flat" cmpd="sng" w="28575">
            <a:solidFill>
              <a:srgbClr val="B45F06"/>
            </a:solidFill>
            <a:prstDash val="solid"/>
            <a:round/>
            <a:headEnd len="med" w="med" type="none"/>
            <a:tailEnd len="med" w="med" type="triangle"/>
          </a:ln>
        </p:spPr>
      </p:cxnSp>
      <p:cxnSp>
        <p:nvCxnSpPr>
          <p:cNvPr id="1781" name="Google Shape;1781;p149"/>
          <p:cNvCxnSpPr>
            <a:endCxn id="1775" idx="0"/>
          </p:cNvCxnSpPr>
          <p:nvPr/>
        </p:nvCxnSpPr>
        <p:spPr>
          <a:xfrm>
            <a:off x="5313206" y="3397753"/>
            <a:ext cx="735000" cy="459600"/>
          </a:xfrm>
          <a:prstGeom prst="straightConnector1">
            <a:avLst/>
          </a:prstGeom>
          <a:noFill/>
          <a:ln cap="flat" cmpd="sng" w="28575">
            <a:solidFill>
              <a:srgbClr val="38761D"/>
            </a:solidFill>
            <a:prstDash val="solid"/>
            <a:round/>
            <a:headEnd len="med" w="med" type="none"/>
            <a:tailEnd len="med" w="med" type="triangle"/>
          </a:ln>
        </p:spPr>
      </p:cxnSp>
      <p:cxnSp>
        <p:nvCxnSpPr>
          <p:cNvPr id="1782" name="Google Shape;1782;p149"/>
          <p:cNvCxnSpPr>
            <a:endCxn id="1776" idx="0"/>
          </p:cNvCxnSpPr>
          <p:nvPr/>
        </p:nvCxnSpPr>
        <p:spPr>
          <a:xfrm>
            <a:off x="5313314" y="3397641"/>
            <a:ext cx="1997700" cy="496800"/>
          </a:xfrm>
          <a:prstGeom prst="straightConnector1">
            <a:avLst/>
          </a:prstGeom>
          <a:noFill/>
          <a:ln cap="flat" cmpd="sng" w="28575">
            <a:solidFill>
              <a:srgbClr val="38761D"/>
            </a:solidFill>
            <a:prstDash val="solid"/>
            <a:round/>
            <a:headEnd len="med" w="med" type="none"/>
            <a:tailEnd len="med" w="med" type="triangle"/>
          </a:ln>
        </p:spPr>
      </p:cxnSp>
      <p:sp>
        <p:nvSpPr>
          <p:cNvPr id="1783" name="Google Shape;1783;p149"/>
          <p:cNvSpPr/>
          <p:nvPr/>
        </p:nvSpPr>
        <p:spPr>
          <a:xfrm>
            <a:off x="5610938" y="2815331"/>
            <a:ext cx="1881425" cy="203344"/>
          </a:xfrm>
          <a:custGeom>
            <a:rect b="b" l="l" r="r" t="t"/>
            <a:pathLst>
              <a:path extrusionOk="0" h="10845" w="146557">
                <a:moveTo>
                  <a:pt x="0" y="10123"/>
                </a:moveTo>
                <a:cubicBezTo>
                  <a:pt x="11792" y="8438"/>
                  <a:pt x="46326" y="-105"/>
                  <a:pt x="70752" y="15"/>
                </a:cubicBezTo>
                <a:cubicBezTo>
                  <a:pt x="95178" y="135"/>
                  <a:pt x="133923" y="9040"/>
                  <a:pt x="146557" y="10845"/>
                </a:cubicBezTo>
              </a:path>
            </a:pathLst>
          </a:custGeom>
          <a:noFill/>
          <a:ln cap="flat" cmpd="sng" w="28575">
            <a:solidFill>
              <a:schemeClr val="dk2"/>
            </a:solidFill>
            <a:prstDash val="solid"/>
            <a:round/>
            <a:headEnd len="med" w="med" type="triangle"/>
            <a:tailEnd len="med" w="med" type="triangle"/>
          </a:ln>
        </p:spPr>
      </p:sp>
      <p:cxnSp>
        <p:nvCxnSpPr>
          <p:cNvPr id="1784" name="Google Shape;1784;p149"/>
          <p:cNvCxnSpPr>
            <a:stCxn id="1770" idx="3"/>
            <a:endCxn id="1771" idx="1"/>
          </p:cNvCxnSpPr>
          <p:nvPr/>
        </p:nvCxnSpPr>
        <p:spPr>
          <a:xfrm>
            <a:off x="5686330" y="3153727"/>
            <a:ext cx="382200" cy="0"/>
          </a:xfrm>
          <a:prstGeom prst="straightConnector1">
            <a:avLst/>
          </a:prstGeom>
          <a:noFill/>
          <a:ln cap="flat" cmpd="sng" w="28575">
            <a:solidFill>
              <a:schemeClr val="dk2"/>
            </a:solidFill>
            <a:prstDash val="solid"/>
            <a:round/>
            <a:headEnd len="med" w="med" type="triangle"/>
            <a:tailEnd len="med" w="med" type="triangle"/>
          </a:ln>
        </p:spPr>
      </p:cxnSp>
      <p:cxnSp>
        <p:nvCxnSpPr>
          <p:cNvPr id="1785" name="Google Shape;1785;p149"/>
          <p:cNvCxnSpPr>
            <a:stCxn id="1771" idx="3"/>
            <a:endCxn id="1772" idx="1"/>
          </p:cNvCxnSpPr>
          <p:nvPr/>
        </p:nvCxnSpPr>
        <p:spPr>
          <a:xfrm>
            <a:off x="7027537" y="3153727"/>
            <a:ext cx="382200" cy="0"/>
          </a:xfrm>
          <a:prstGeom prst="straightConnector1">
            <a:avLst/>
          </a:prstGeom>
          <a:noFill/>
          <a:ln cap="flat" cmpd="sng" w="28575">
            <a:solidFill>
              <a:schemeClr val="dk2"/>
            </a:solidFill>
            <a:prstDash val="solid"/>
            <a:round/>
            <a:headEnd len="med" w="med" type="triangle"/>
            <a:tailEnd len="med" w="med" type="triangle"/>
          </a:ln>
        </p:spPr>
      </p:cxnSp>
      <p:sp>
        <p:nvSpPr>
          <p:cNvPr id="1786" name="Google Shape;1786;p149"/>
          <p:cNvSpPr txBox="1"/>
          <p:nvPr/>
        </p:nvSpPr>
        <p:spPr>
          <a:xfrm>
            <a:off x="7889306" y="1983019"/>
            <a:ext cx="1139700" cy="691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uses RARP to claim traffic</a:t>
            </a:r>
            <a:endParaRPr sz="1100">
              <a:latin typeface="Red Hat Text"/>
              <a:ea typeface="Red Hat Text"/>
              <a:cs typeface="Red Hat Text"/>
              <a:sym typeface="Red Hat Text"/>
            </a:endParaRPr>
          </a:p>
        </p:txBody>
      </p:sp>
      <p:sp>
        <p:nvSpPr>
          <p:cNvPr id="1787" name="Google Shape;1787;p149"/>
          <p:cNvSpPr txBox="1"/>
          <p:nvPr/>
        </p:nvSpPr>
        <p:spPr>
          <a:xfrm>
            <a:off x="8354025" y="2875688"/>
            <a:ext cx="7350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Health status checks</a:t>
            </a:r>
            <a:endParaRPr sz="1100">
              <a:latin typeface="Red Hat Text"/>
              <a:ea typeface="Red Hat Text"/>
              <a:cs typeface="Red Hat Text"/>
              <a:sym typeface="Red Hat Text"/>
            </a:endParaRPr>
          </a:p>
        </p:txBody>
      </p:sp>
      <p:sp>
        <p:nvSpPr>
          <p:cNvPr id="1788" name="Google Shape;1788;p149"/>
          <p:cNvSpPr txBox="1"/>
          <p:nvPr/>
        </p:nvSpPr>
        <p:spPr>
          <a:xfrm>
            <a:off x="7889306" y="3872849"/>
            <a:ext cx="1139700" cy="64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Active node passes traffic to endpoint</a:t>
            </a:r>
            <a:endParaRPr sz="1100">
              <a:latin typeface="Red Hat Text"/>
              <a:ea typeface="Red Hat Text"/>
              <a:cs typeface="Red Hat Text"/>
              <a:sym typeface="Red Hat Text"/>
            </a:endParaRPr>
          </a:p>
        </p:txBody>
      </p:sp>
      <p:cxnSp>
        <p:nvCxnSpPr>
          <p:cNvPr id="1789" name="Google Shape;1789;p149"/>
          <p:cNvCxnSpPr/>
          <p:nvPr/>
        </p:nvCxnSpPr>
        <p:spPr>
          <a:xfrm>
            <a:off x="6548081" y="1295531"/>
            <a:ext cx="0" cy="2808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5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795" name="Google Shape;1795;p150"/>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API load balancer</a:t>
            </a:r>
            <a:endParaRPr sz="2700">
              <a:latin typeface="Red Hat Display Medium"/>
              <a:ea typeface="Red Hat Display Medium"/>
              <a:cs typeface="Red Hat Display Medium"/>
              <a:sym typeface="Red Hat Display Medium"/>
            </a:endParaRPr>
          </a:p>
        </p:txBody>
      </p:sp>
      <p:sp>
        <p:nvSpPr>
          <p:cNvPr id="1796" name="Google Shape;1796;p150"/>
          <p:cNvSpPr txBox="1"/>
          <p:nvPr/>
        </p:nvSpPr>
        <p:spPr>
          <a:xfrm>
            <a:off x="378050" y="914400"/>
            <a:ext cx="4117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Client creates a new request to </a:t>
            </a:r>
            <a:r>
              <a:rPr lang="en" sz="1400">
                <a:solidFill>
                  <a:schemeClr val="dk1"/>
                </a:solidFill>
                <a:latin typeface="Consolas"/>
                <a:ea typeface="Consolas"/>
                <a:cs typeface="Consolas"/>
                <a:sym typeface="Consolas"/>
              </a:rPr>
              <a:t>api.cluster-name.domain.name</a:t>
            </a:r>
            <a:endParaRPr sz="1400">
              <a:solidFill>
                <a:schemeClr val="dk1"/>
              </a:solidFill>
              <a:latin typeface="Consolas"/>
              <a:ea typeface="Consolas"/>
              <a:cs typeface="Consolas"/>
              <a:sym typeface="Consolas"/>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HAProxy on the node actively hosting the API IP address (as determined by </a:t>
            </a:r>
            <a:r>
              <a:rPr lang="en" sz="1400">
                <a:solidFill>
                  <a:schemeClr val="dk1"/>
                </a:solidFill>
                <a:latin typeface="Consolas"/>
                <a:ea typeface="Consolas"/>
                <a:cs typeface="Consolas"/>
                <a:sym typeface="Consolas"/>
              </a:rPr>
              <a:t>keepalived</a:t>
            </a:r>
            <a:r>
              <a:rPr lang="en" sz="1400">
                <a:solidFill>
                  <a:schemeClr val="dk1"/>
                </a:solidFill>
                <a:latin typeface="Red Hat Display"/>
                <a:ea typeface="Red Hat Display"/>
                <a:cs typeface="Red Hat Display"/>
                <a:sym typeface="Red Hat Display"/>
              </a:rPr>
              <a:t>) load balances across control plane nodes using TCP round robin</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The connection is forwarded to the chosen control plane node, which </a:t>
            </a:r>
            <a:r>
              <a:rPr lang="en" sz="1400">
                <a:solidFill>
                  <a:schemeClr val="dk1"/>
                </a:solidFill>
                <a:latin typeface="Red Hat Display"/>
                <a:ea typeface="Red Hat Display"/>
                <a:cs typeface="Red Hat Display"/>
                <a:sym typeface="Red Hat Display"/>
              </a:rPr>
              <a:t>responds directly to the client</a:t>
            </a:r>
            <a:r>
              <a:rPr lang="en" sz="1400">
                <a:solidFill>
                  <a:schemeClr val="dk1"/>
                </a:solidFill>
                <a:latin typeface="Red Hat Display"/>
                <a:ea typeface="Red Hat Display"/>
                <a:cs typeface="Red Hat Display"/>
                <a:sym typeface="Red Hat Display"/>
              </a:rPr>
              <a:t>, a.k.a. “direct return”</a:t>
            </a:r>
            <a:endParaRPr sz="1400">
              <a:solidFill>
                <a:schemeClr val="dk1"/>
              </a:solidFill>
              <a:latin typeface="Red Hat Display"/>
              <a:ea typeface="Red Hat Display"/>
              <a:cs typeface="Red Hat Display"/>
              <a:sym typeface="Red Hat Display"/>
            </a:endParaRPr>
          </a:p>
        </p:txBody>
      </p:sp>
      <p:pic>
        <p:nvPicPr>
          <p:cNvPr id="1797" name="Google Shape;1797;p150"/>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798" name="Google Shape;1798;p150"/>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799" name="Google Shape;1799;p150"/>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00" name="Google Shape;1800;p150"/>
          <p:cNvCxnSpPr>
            <a:stCxn id="1797" idx="0"/>
            <a:endCxn id="1798"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01" name="Google Shape;1801;p150"/>
          <p:cNvCxnSpPr>
            <a:stCxn id="1798" idx="0"/>
            <a:endCxn id="1799"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02" name="Google Shape;1802;p150"/>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03" name="Google Shape;1803;p150"/>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04" name="Google Shape;1804;p150"/>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sp>
        <p:nvSpPr>
          <p:cNvPr id="1805" name="Google Shape;1805;p150"/>
          <p:cNvSpPr/>
          <p:nvPr/>
        </p:nvSpPr>
        <p:spPr>
          <a:xfrm>
            <a:off x="6548081"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1</a:t>
            </a:r>
            <a:endParaRPr sz="1400">
              <a:solidFill>
                <a:srgbClr val="FFFFFF"/>
              </a:solidFill>
              <a:latin typeface="Red Hat Text"/>
              <a:ea typeface="Red Hat Text"/>
              <a:cs typeface="Red Hat Text"/>
              <a:sym typeface="Red Hat Text"/>
            </a:endParaRPr>
          </a:p>
        </p:txBody>
      </p:sp>
      <p:cxnSp>
        <p:nvCxnSpPr>
          <p:cNvPr id="1806" name="Google Shape;1806;p150"/>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07" name="Google Shape;1807;p150"/>
          <p:cNvSpPr/>
          <p:nvPr/>
        </p:nvSpPr>
        <p:spPr>
          <a:xfrm>
            <a:off x="5790075" y="2799263"/>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2</a:t>
            </a:r>
            <a:endParaRPr sz="1400">
              <a:solidFill>
                <a:srgbClr val="FFFFFF"/>
              </a:solidFill>
              <a:latin typeface="Red Hat Text"/>
              <a:ea typeface="Red Hat Text"/>
              <a:cs typeface="Red Hat Text"/>
              <a:sym typeface="Red Hat Text"/>
            </a:endParaRPr>
          </a:p>
        </p:txBody>
      </p:sp>
      <p:sp>
        <p:nvSpPr>
          <p:cNvPr id="1808" name="Google Shape;1808;p150"/>
          <p:cNvSpPr/>
          <p:nvPr/>
        </p:nvSpPr>
        <p:spPr>
          <a:xfrm>
            <a:off x="4822789" y="1139475"/>
            <a:ext cx="1192725" cy="2473256"/>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chemeClr val="accent3"/>
            </a:solidFill>
            <a:prstDash val="solid"/>
            <a:round/>
            <a:headEnd len="med" w="med" type="none"/>
            <a:tailEnd len="med" w="med" type="triangle"/>
          </a:ln>
        </p:spPr>
      </p:sp>
      <p:sp>
        <p:nvSpPr>
          <p:cNvPr id="1809" name="Google Shape;1809;p150"/>
          <p:cNvSpPr/>
          <p:nvPr/>
        </p:nvSpPr>
        <p:spPr>
          <a:xfrm>
            <a:off x="4640419" y="1443769"/>
            <a:ext cx="278400" cy="292500"/>
          </a:xfrm>
          <a:prstGeom prst="ellipse">
            <a:avLst/>
          </a:prstGeom>
          <a:solidFill>
            <a:schemeClr val="accent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400">
                <a:solidFill>
                  <a:srgbClr val="FFFFFF"/>
                </a:solidFill>
                <a:latin typeface="Red Hat Text"/>
                <a:ea typeface="Red Hat Text"/>
                <a:cs typeface="Red Hat Text"/>
                <a:sym typeface="Red Hat Text"/>
              </a:rPr>
              <a:t>3</a:t>
            </a:r>
            <a:endParaRPr sz="1400">
              <a:solidFill>
                <a:srgbClr val="FFFFFF"/>
              </a:solidFill>
              <a:latin typeface="Red Hat Text"/>
              <a:ea typeface="Red Hat Text"/>
              <a:cs typeface="Red Hat Text"/>
              <a:sym typeface="Red Hat Text"/>
            </a:endParaRPr>
          </a:p>
        </p:txBody>
      </p:sp>
      <p:sp>
        <p:nvSpPr>
          <p:cNvPr id="1810" name="Google Shape;1810;p150"/>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Control plane nodes</a:t>
            </a:r>
            <a:endParaRPr sz="1400">
              <a:latin typeface="Red Hat Display"/>
              <a:ea typeface="Red Hat Display"/>
              <a:cs typeface="Red Hat Display"/>
              <a:sym typeface="Red Hat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5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16" name="Google Shape;1816;p151"/>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Ingress load balancer</a:t>
            </a:r>
            <a:endParaRPr sz="2700">
              <a:latin typeface="Red Hat Display Medium"/>
              <a:ea typeface="Red Hat Display Medium"/>
              <a:cs typeface="Red Hat Display Medium"/>
              <a:sym typeface="Red Hat Display Medium"/>
            </a:endParaRPr>
          </a:p>
        </p:txBody>
      </p:sp>
      <p:sp>
        <p:nvSpPr>
          <p:cNvPr id="1817" name="Google Shape;1817;p151"/>
          <p:cNvSpPr txBox="1"/>
          <p:nvPr/>
        </p:nvSpPr>
        <p:spPr>
          <a:xfrm>
            <a:off x="378050" y="914400"/>
            <a:ext cx="36192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 VIP, managed by Keepalived, will only be hosted on nodes which have a Router instance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Nodes without a Router continue to participate in the VRRP domain, but fail the check script, so are ineligible for hosting the VIP</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Traffic destined for the </a:t>
            </a:r>
            <a:r>
              <a:rPr lang="en" sz="1400">
                <a:solidFill>
                  <a:schemeClr val="dk1"/>
                </a:solidFill>
                <a:latin typeface="Consolas"/>
                <a:ea typeface="Consolas"/>
                <a:cs typeface="Consolas"/>
                <a:sym typeface="Consolas"/>
              </a:rPr>
              <a:t>*.apps</a:t>
            </a:r>
            <a:r>
              <a:rPr lang="en" sz="1400">
                <a:solidFill>
                  <a:schemeClr val="dk1"/>
                </a:solidFill>
                <a:latin typeface="Red Hat Display"/>
                <a:ea typeface="Red Hat Display"/>
                <a:cs typeface="Red Hat Display"/>
                <a:sym typeface="Red Hat Display"/>
              </a:rPr>
              <a:t> Ingress VIP will be passed directly to the Router instance</a:t>
            </a:r>
            <a:endParaRPr sz="1400">
              <a:solidFill>
                <a:schemeClr val="dk1"/>
              </a:solidFill>
              <a:latin typeface="Red Hat Display"/>
              <a:ea typeface="Red Hat Display"/>
              <a:cs typeface="Red Hat Display"/>
              <a:sym typeface="Red Hat Display"/>
            </a:endParaRPr>
          </a:p>
        </p:txBody>
      </p:sp>
      <p:pic>
        <p:nvPicPr>
          <p:cNvPr id="1818" name="Google Shape;1818;p151"/>
          <p:cNvPicPr preferRelativeResize="0"/>
          <p:nvPr/>
        </p:nvPicPr>
        <p:blipFill rotWithShape="1">
          <a:blip r:embed="rId3">
            <a:alphaModFix/>
          </a:blip>
          <a:srcRect b="0" l="0" r="0" t="0"/>
          <a:stretch/>
        </p:blipFill>
        <p:spPr>
          <a:xfrm>
            <a:off x="4727417" y="3360080"/>
            <a:ext cx="958912" cy="958893"/>
          </a:xfrm>
          <a:prstGeom prst="rect">
            <a:avLst/>
          </a:prstGeom>
          <a:noFill/>
          <a:ln>
            <a:noFill/>
          </a:ln>
        </p:spPr>
      </p:pic>
      <p:pic>
        <p:nvPicPr>
          <p:cNvPr id="1819" name="Google Shape;1819;p151"/>
          <p:cNvPicPr preferRelativeResize="0"/>
          <p:nvPr/>
        </p:nvPicPr>
        <p:blipFill rotWithShape="1">
          <a:blip r:embed="rId3">
            <a:alphaModFix/>
          </a:blip>
          <a:srcRect b="0" l="0" r="0" t="0"/>
          <a:stretch/>
        </p:blipFill>
        <p:spPr>
          <a:xfrm>
            <a:off x="6068624" y="3360080"/>
            <a:ext cx="958912" cy="958893"/>
          </a:xfrm>
          <a:prstGeom prst="rect">
            <a:avLst/>
          </a:prstGeom>
          <a:noFill/>
          <a:ln>
            <a:noFill/>
          </a:ln>
        </p:spPr>
      </p:pic>
      <p:pic>
        <p:nvPicPr>
          <p:cNvPr id="1820" name="Google Shape;1820;p151"/>
          <p:cNvPicPr preferRelativeResize="0"/>
          <p:nvPr/>
        </p:nvPicPr>
        <p:blipFill rotWithShape="1">
          <a:blip r:embed="rId3">
            <a:alphaModFix/>
          </a:blip>
          <a:srcRect b="0" l="0" r="0" t="0"/>
          <a:stretch/>
        </p:blipFill>
        <p:spPr>
          <a:xfrm>
            <a:off x="7409830" y="3360080"/>
            <a:ext cx="958912" cy="958893"/>
          </a:xfrm>
          <a:prstGeom prst="rect">
            <a:avLst/>
          </a:prstGeom>
          <a:noFill/>
          <a:ln>
            <a:noFill/>
          </a:ln>
        </p:spPr>
      </p:pic>
      <p:cxnSp>
        <p:nvCxnSpPr>
          <p:cNvPr id="1821" name="Google Shape;1821;p151"/>
          <p:cNvCxnSpPr>
            <a:stCxn id="1818" idx="0"/>
            <a:endCxn id="1819" idx="0"/>
          </p:cNvCxnSpPr>
          <p:nvPr/>
        </p:nvCxnSpPr>
        <p:spPr>
          <a:xfrm flipH="1" rot="-5400000">
            <a:off x="5877224"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cxnSp>
        <p:nvCxnSpPr>
          <p:cNvPr id="1822" name="Google Shape;1822;p151"/>
          <p:cNvCxnSpPr>
            <a:stCxn id="1819" idx="0"/>
            <a:endCxn id="1820" idx="0"/>
          </p:cNvCxnSpPr>
          <p:nvPr/>
        </p:nvCxnSpPr>
        <p:spPr>
          <a:xfrm flipH="1" rot="-5400000">
            <a:off x="7218430" y="2689730"/>
            <a:ext cx="600" cy="1341300"/>
          </a:xfrm>
          <a:prstGeom prst="bentConnector3">
            <a:avLst>
              <a:gd fmla="val -39687500" name="adj1"/>
            </a:avLst>
          </a:prstGeom>
          <a:noFill/>
          <a:ln cap="flat" cmpd="sng" w="28575">
            <a:solidFill>
              <a:srgbClr val="000000"/>
            </a:solidFill>
            <a:prstDash val="solid"/>
            <a:round/>
            <a:headEnd len="med" w="med" type="none"/>
            <a:tailEnd len="med" w="med" type="none"/>
          </a:ln>
        </p:spPr>
      </p:cxnSp>
      <p:pic>
        <p:nvPicPr>
          <p:cNvPr id="1823" name="Google Shape;1823;p151"/>
          <p:cNvPicPr preferRelativeResize="0"/>
          <p:nvPr/>
        </p:nvPicPr>
        <p:blipFill>
          <a:blip r:embed="rId4">
            <a:alphaModFix/>
          </a:blip>
          <a:stretch>
            <a:fillRect/>
          </a:stretch>
        </p:blipFill>
        <p:spPr>
          <a:xfrm>
            <a:off x="6021807" y="1837706"/>
            <a:ext cx="958912" cy="961553"/>
          </a:xfrm>
          <a:prstGeom prst="rect">
            <a:avLst/>
          </a:prstGeom>
          <a:noFill/>
          <a:ln>
            <a:noFill/>
          </a:ln>
        </p:spPr>
      </p:pic>
      <p:pic>
        <p:nvPicPr>
          <p:cNvPr id="1824" name="Google Shape;1824;p151"/>
          <p:cNvPicPr preferRelativeResize="0"/>
          <p:nvPr/>
        </p:nvPicPr>
        <p:blipFill rotWithShape="1">
          <a:blip r:embed="rId5">
            <a:alphaModFix/>
          </a:blip>
          <a:srcRect b="0" l="0" r="0" t="0"/>
          <a:stretch/>
        </p:blipFill>
        <p:spPr>
          <a:xfrm>
            <a:off x="6021806" y="653812"/>
            <a:ext cx="958912" cy="958933"/>
          </a:xfrm>
          <a:prstGeom prst="rect">
            <a:avLst/>
          </a:prstGeom>
          <a:noFill/>
          <a:ln>
            <a:noFill/>
          </a:ln>
        </p:spPr>
      </p:pic>
      <p:cxnSp>
        <p:nvCxnSpPr>
          <p:cNvPr id="1825" name="Google Shape;1825;p151"/>
          <p:cNvCxnSpPr/>
          <p:nvPr/>
        </p:nvCxnSpPr>
        <p:spPr>
          <a:xfrm>
            <a:off x="6501263" y="1560788"/>
            <a:ext cx="0" cy="421200"/>
          </a:xfrm>
          <a:prstGeom prst="straightConnector1">
            <a:avLst/>
          </a:prstGeom>
          <a:noFill/>
          <a:ln cap="flat" cmpd="sng" w="28575">
            <a:solidFill>
              <a:schemeClr val="accent3"/>
            </a:solidFill>
            <a:prstDash val="solid"/>
            <a:round/>
            <a:headEnd len="med" w="med" type="none"/>
            <a:tailEnd len="med" w="med" type="triangle"/>
          </a:ln>
        </p:spPr>
      </p:cxnSp>
      <p:cxnSp>
        <p:nvCxnSpPr>
          <p:cNvPr id="1826" name="Google Shape;1826;p151"/>
          <p:cNvCxnSpPr/>
          <p:nvPr/>
        </p:nvCxnSpPr>
        <p:spPr>
          <a:xfrm flipH="1">
            <a:off x="5250825" y="2567250"/>
            <a:ext cx="889500" cy="561900"/>
          </a:xfrm>
          <a:prstGeom prst="straightConnector1">
            <a:avLst/>
          </a:prstGeom>
          <a:noFill/>
          <a:ln cap="flat" cmpd="sng" w="28575">
            <a:solidFill>
              <a:schemeClr val="accent3"/>
            </a:solidFill>
            <a:prstDash val="solid"/>
            <a:round/>
            <a:headEnd len="med" w="med" type="none"/>
            <a:tailEnd len="med" w="med" type="triangle"/>
          </a:ln>
        </p:spPr>
      </p:cxnSp>
      <p:sp>
        <p:nvSpPr>
          <p:cNvPr id="1827" name="Google Shape;1827;p151"/>
          <p:cNvSpPr/>
          <p:nvPr/>
        </p:nvSpPr>
        <p:spPr>
          <a:xfrm flipH="1">
            <a:off x="7215621" y="1139475"/>
            <a:ext cx="1012067" cy="2320574"/>
          </a:xfrm>
          <a:custGeom>
            <a:rect b="b" l="l" r="r" t="t"/>
            <a:pathLst>
              <a:path extrusionOk="0" h="131907" w="63612">
                <a:moveTo>
                  <a:pt x="5356" y="131907"/>
                </a:moveTo>
                <a:cubicBezTo>
                  <a:pt x="5148" y="116511"/>
                  <a:pt x="-5601" y="61516"/>
                  <a:pt x="4108" y="39531"/>
                </a:cubicBezTo>
                <a:cubicBezTo>
                  <a:pt x="13817" y="17547"/>
                  <a:pt x="53695" y="6589"/>
                  <a:pt x="63612" y="0"/>
                </a:cubicBezTo>
              </a:path>
            </a:pathLst>
          </a:custGeom>
          <a:noFill/>
          <a:ln cap="flat" cmpd="sng" w="28575">
            <a:solidFill>
              <a:srgbClr val="38761D"/>
            </a:solidFill>
            <a:prstDash val="solid"/>
            <a:round/>
            <a:headEnd len="med" w="med" type="triangle"/>
            <a:tailEnd len="med" w="med" type="triangle"/>
          </a:ln>
        </p:spPr>
      </p:sp>
      <p:sp>
        <p:nvSpPr>
          <p:cNvPr id="1828" name="Google Shape;1828;p151"/>
          <p:cNvSpPr txBox="1"/>
          <p:nvPr/>
        </p:nvSpPr>
        <p:spPr>
          <a:xfrm>
            <a:off x="4822781" y="4122263"/>
            <a:ext cx="3476400" cy="41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latin typeface="Red Hat Display"/>
                <a:ea typeface="Red Hat Display"/>
                <a:cs typeface="Red Hat Display"/>
                <a:sym typeface="Red Hat Display"/>
              </a:rPr>
              <a:t>Worker / Infra nodes</a:t>
            </a:r>
            <a:endParaRPr sz="1400">
              <a:latin typeface="Red Hat Display"/>
              <a:ea typeface="Red Hat Display"/>
              <a:cs typeface="Red Hat Display"/>
              <a:sym typeface="Red Hat Display"/>
            </a:endParaRPr>
          </a:p>
        </p:txBody>
      </p:sp>
      <p:pic>
        <p:nvPicPr>
          <p:cNvPr id="1829" name="Google Shape;1829;p151"/>
          <p:cNvPicPr preferRelativeResize="0"/>
          <p:nvPr/>
        </p:nvPicPr>
        <p:blipFill rotWithShape="1">
          <a:blip r:embed="rId6">
            <a:alphaModFix/>
          </a:blip>
          <a:srcRect b="0" l="0" r="0" t="0"/>
          <a:stretch/>
        </p:blipFill>
        <p:spPr>
          <a:xfrm>
            <a:off x="4856707" y="3335189"/>
            <a:ext cx="417387" cy="417375"/>
          </a:xfrm>
          <a:prstGeom prst="rect">
            <a:avLst/>
          </a:prstGeom>
          <a:noFill/>
          <a:ln>
            <a:noFill/>
          </a:ln>
        </p:spPr>
      </p:pic>
      <p:pic>
        <p:nvPicPr>
          <p:cNvPr id="1830" name="Google Shape;1830;p151"/>
          <p:cNvPicPr preferRelativeResize="0"/>
          <p:nvPr/>
        </p:nvPicPr>
        <p:blipFill rotWithShape="1">
          <a:blip r:embed="rId6">
            <a:alphaModFix/>
          </a:blip>
          <a:srcRect b="0" l="0" r="0" t="0"/>
          <a:stretch/>
        </p:blipFill>
        <p:spPr>
          <a:xfrm>
            <a:off x="7794892" y="3368424"/>
            <a:ext cx="417387" cy="417375"/>
          </a:xfrm>
          <a:prstGeom prst="rect">
            <a:avLst/>
          </a:prstGeom>
          <a:noFill/>
          <a:ln>
            <a:noFill/>
          </a:ln>
        </p:spPr>
      </p:pic>
      <p:cxnSp>
        <p:nvCxnSpPr>
          <p:cNvPr id="1831" name="Google Shape;1831;p151"/>
          <p:cNvCxnSpPr/>
          <p:nvPr/>
        </p:nvCxnSpPr>
        <p:spPr>
          <a:xfrm>
            <a:off x="6884363" y="2583525"/>
            <a:ext cx="941700" cy="512400"/>
          </a:xfrm>
          <a:prstGeom prst="straightConnector1">
            <a:avLst/>
          </a:prstGeom>
          <a:noFill/>
          <a:ln cap="flat" cmpd="sng" w="28575">
            <a:solidFill>
              <a:srgbClr val="38761D"/>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5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837" name="Google Shape;1837;p152"/>
          <p:cNvSpPr txBox="1"/>
          <p:nvPr/>
        </p:nvSpPr>
        <p:spPr>
          <a:xfrm>
            <a:off x="335831" y="41588"/>
            <a:ext cx="7074000" cy="612300"/>
          </a:xfrm>
          <a:prstGeom prst="rect">
            <a:avLst/>
          </a:prstGeom>
          <a:noFill/>
          <a:ln>
            <a:noFill/>
          </a:ln>
        </p:spPr>
        <p:txBody>
          <a:bodyPr anchorCtr="0" anchor="ctr" bIns="68575" lIns="329175" spcFirstLastPara="1" rIns="68575" wrap="square" tIns="68575">
            <a:noAutofit/>
          </a:bodyPr>
          <a:lstStyle/>
          <a:p>
            <a:pPr indent="0" lvl="0" marL="0" rtl="0" algn="l">
              <a:spcBef>
                <a:spcPts val="0"/>
              </a:spcBef>
              <a:spcAft>
                <a:spcPts val="0"/>
              </a:spcAft>
              <a:buNone/>
            </a:pPr>
            <a:r>
              <a:rPr lang="en" sz="2700">
                <a:latin typeface="Red Hat Display Medium"/>
                <a:ea typeface="Red Hat Display Medium"/>
                <a:cs typeface="Red Hat Display Medium"/>
                <a:sym typeface="Red Hat Display Medium"/>
              </a:rPr>
              <a:t>Requirements and limitations</a:t>
            </a:r>
            <a:endParaRPr sz="2700">
              <a:latin typeface="Red Hat Display Medium"/>
              <a:ea typeface="Red Hat Display Medium"/>
              <a:cs typeface="Red Hat Display Medium"/>
              <a:sym typeface="Red Hat Display Medium"/>
            </a:endParaRPr>
          </a:p>
        </p:txBody>
      </p:sp>
      <p:sp>
        <p:nvSpPr>
          <p:cNvPr id="1838" name="Google Shape;1838;p152"/>
          <p:cNvSpPr txBox="1"/>
          <p:nvPr/>
        </p:nvSpPr>
        <p:spPr>
          <a:xfrm>
            <a:off x="378050" y="914400"/>
            <a:ext cx="8230800" cy="3712800"/>
          </a:xfrm>
          <a:prstGeom prst="rect">
            <a:avLst/>
          </a:prstGeom>
          <a:noFill/>
          <a:ln>
            <a:noFill/>
          </a:ln>
        </p:spPr>
        <p:txBody>
          <a:bodyPr anchorCtr="0" anchor="t" bIns="68575" lIns="68575" spcFirstLastPara="1" rIns="68575" wrap="square" tIns="68575">
            <a:noAutofit/>
          </a:bodyPr>
          <a:lstStyle/>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Multicast is required for the </a:t>
            </a:r>
            <a:r>
              <a:rPr lang="en" sz="1400">
                <a:solidFill>
                  <a:schemeClr val="dk1"/>
                </a:solidFill>
                <a:latin typeface="Red Hat Display"/>
                <a:ea typeface="Red Hat Display"/>
                <a:cs typeface="Red Hat Display"/>
                <a:sym typeface="Red Hat Display"/>
              </a:rPr>
              <a:t>Keepalived (VRRP) and mDNS configuration</a:t>
            </a:r>
            <a:r>
              <a:rPr lang="en" sz="1400">
                <a:solidFill>
                  <a:schemeClr val="dk1"/>
                </a:solidFill>
                <a:latin typeface="Red Hat Display"/>
                <a:ea typeface="Red Hat Display"/>
                <a:cs typeface="Red Hat Display"/>
                <a:sym typeface="Red Hat Display"/>
              </a:rPr>
              <a:t> used</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VRRP needs layer 2 adjacency to function</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control plane nodes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All worker nodes capable of hosting a router instance must be on the same subnet</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The VIPs must be on the same subnet as the hosts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a:solidFill>
                  <a:schemeClr val="dk1"/>
                </a:solidFill>
                <a:latin typeface="Red Hat Display"/>
                <a:ea typeface="Red Hat Display"/>
                <a:cs typeface="Red Hat Display"/>
                <a:sym typeface="Red Hat Display"/>
              </a:rPr>
              <a:t>HAproxy performs NAT for the Clients IP.</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sz="1400">
                <a:solidFill>
                  <a:schemeClr val="dk1"/>
                </a:solidFill>
                <a:latin typeface="Red Hat Display"/>
                <a:ea typeface="Red Hat Display"/>
                <a:cs typeface="Red Hat Display"/>
                <a:sym typeface="Red Hat Display"/>
              </a:rPr>
              <a:t>Keepalived failover will result in disconnected sessions, e.g. </a:t>
            </a:r>
            <a:r>
              <a:rPr lang="en" sz="1400">
                <a:solidFill>
                  <a:schemeClr val="dk1"/>
                </a:solidFill>
                <a:latin typeface="Consolas"/>
                <a:ea typeface="Consolas"/>
                <a:cs typeface="Consolas"/>
                <a:sym typeface="Consolas"/>
              </a:rPr>
              <a:t>oc logs -f &lt;pod&gt;</a:t>
            </a:r>
            <a:r>
              <a:rPr lang="en" sz="1400">
                <a:solidFill>
                  <a:schemeClr val="dk1"/>
                </a:solidFill>
                <a:latin typeface="Red Hat Display"/>
                <a:ea typeface="Red Hat Display"/>
                <a:cs typeface="Red Hat Display"/>
                <a:sym typeface="Red Hat Display"/>
              </a:rPr>
              <a:t> will terminate</a:t>
            </a:r>
            <a:endParaRPr sz="1400">
              <a:solidFill>
                <a:schemeClr val="dk1"/>
              </a:solidFill>
              <a:latin typeface="Red Hat Display"/>
              <a:ea typeface="Red Hat Display"/>
              <a:cs typeface="Red Hat Display"/>
              <a:sym typeface="Red Hat Display"/>
            </a:endParaRPr>
          </a:p>
          <a:p>
            <a:pPr indent="-254000" lvl="1" marL="685800" rtl="0" algn="l">
              <a:lnSpc>
                <a:spcPct val="130000"/>
              </a:lnSpc>
              <a:spcBef>
                <a:spcPts val="0"/>
              </a:spcBef>
              <a:spcAft>
                <a:spcPts val="0"/>
              </a:spcAft>
              <a:buClr>
                <a:schemeClr val="dk1"/>
              </a:buClr>
              <a:buSzPts val="1400"/>
              <a:buFont typeface="Red Hat Display"/>
              <a:buAutoNum type="alphaLcParenR"/>
            </a:pPr>
            <a:r>
              <a:rPr lang="en" sz="1400">
                <a:solidFill>
                  <a:schemeClr val="dk1"/>
                </a:solidFill>
                <a:latin typeface="Red Hat Display"/>
                <a:ea typeface="Red Hat Display"/>
                <a:cs typeface="Red Hat Display"/>
                <a:sym typeface="Red Hat Display"/>
              </a:rPr>
              <a:t>Failover may take several seconds</a:t>
            </a:r>
            <a:endParaRPr sz="1400">
              <a:solidFill>
                <a:schemeClr val="dk1"/>
              </a:solidFill>
              <a:latin typeface="Red Hat Display"/>
              <a:ea typeface="Red Hat Display"/>
              <a:cs typeface="Red Hat Display"/>
              <a:sym typeface="Red Hat Display"/>
            </a:endParaRPr>
          </a:p>
          <a:p>
            <a:pPr indent="-254000" lvl="0" marL="342900" rtl="0" algn="l">
              <a:lnSpc>
                <a:spcPct val="130000"/>
              </a:lnSpc>
              <a:spcBef>
                <a:spcPts val="0"/>
              </a:spcBef>
              <a:spcAft>
                <a:spcPts val="0"/>
              </a:spcAft>
              <a:buClr>
                <a:schemeClr val="dk1"/>
              </a:buClr>
              <a:buSzPts val="1400"/>
              <a:buFont typeface="Red Hat Display"/>
              <a:buAutoNum type="arabicParenR"/>
            </a:pPr>
            <a:r>
              <a:rPr lang="en">
                <a:solidFill>
                  <a:schemeClr val="dk1"/>
                </a:solidFill>
                <a:latin typeface="Red Hat Display"/>
                <a:ea typeface="Red Hat Display"/>
                <a:cs typeface="Red Hat Display"/>
                <a:sym typeface="Red Hat Display"/>
              </a:rPr>
              <a:t>The HAproxy for the ingress can load balance through TCP or through http</a:t>
            </a:r>
            <a:endParaRPr>
              <a:solidFill>
                <a:schemeClr val="dk1"/>
              </a:solidFill>
              <a:latin typeface="Red Hat Display"/>
              <a:ea typeface="Red Hat Display"/>
              <a:cs typeface="Red Hat Display"/>
              <a:sym typeface="Red Hat Display"/>
            </a:endParaRPr>
          </a:p>
          <a:p>
            <a:pPr indent="-234950" lvl="0" marL="342900" rtl="0" algn="l">
              <a:lnSpc>
                <a:spcPct val="130000"/>
              </a:lnSpc>
              <a:spcBef>
                <a:spcPts val="0"/>
              </a:spcBef>
              <a:spcAft>
                <a:spcPts val="0"/>
              </a:spcAft>
              <a:buClr>
                <a:schemeClr val="dk1"/>
              </a:buClr>
              <a:buSzPts val="1100"/>
              <a:buFont typeface="Red Hat Display"/>
              <a:buAutoNum type="arabicParenR"/>
            </a:pPr>
            <a:r>
              <a:rPr lang="en">
                <a:solidFill>
                  <a:schemeClr val="dk1"/>
                </a:solidFill>
                <a:latin typeface="Red Hat Display"/>
                <a:ea typeface="Red Hat Display"/>
                <a:cs typeface="Red Hat Display"/>
                <a:sym typeface="Red Hat Display"/>
              </a:rPr>
              <a:t>In case of http load balancing the HAproxy can set an X-forwarder-for or a proxy protocol to forward client information to the ingress</a:t>
            </a:r>
            <a:endParaRPr>
              <a:solidFill>
                <a:schemeClr val="dk1"/>
              </a:solidFill>
              <a:latin typeface="Red Hat Display"/>
              <a:ea typeface="Red Hat Display"/>
              <a:cs typeface="Red Hat Display"/>
              <a:sym typeface="Red Hat Display"/>
            </a:endParaRPr>
          </a:p>
          <a:p>
            <a:pPr indent="0" lvl="0" marL="685800" rtl="0" algn="l">
              <a:lnSpc>
                <a:spcPct val="130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